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3"/>
  </p:sldMasterIdLst>
  <p:notesMasterIdLst>
    <p:notesMasterId r:id="rId29"/>
  </p:notesMasterIdLst>
  <p:handoutMasterIdLst>
    <p:handoutMasterId r:id="rId30"/>
  </p:handoutMasterIdLst>
  <p:sldIdLst>
    <p:sldId id="376" r:id="rId4"/>
    <p:sldId id="531" r:id="rId5"/>
    <p:sldId id="554" r:id="rId6"/>
    <p:sldId id="555" r:id="rId7"/>
    <p:sldId id="564" r:id="rId8"/>
    <p:sldId id="556" r:id="rId9"/>
    <p:sldId id="557" r:id="rId10"/>
    <p:sldId id="501" r:id="rId11"/>
    <p:sldId id="558" r:id="rId12"/>
    <p:sldId id="486" r:id="rId13"/>
    <p:sldId id="478" r:id="rId14"/>
    <p:sldId id="528" r:id="rId15"/>
    <p:sldId id="530" r:id="rId16"/>
    <p:sldId id="482" r:id="rId17"/>
    <p:sldId id="505" r:id="rId18"/>
    <p:sldId id="526" r:id="rId19"/>
    <p:sldId id="504" r:id="rId20"/>
    <p:sldId id="529" r:id="rId21"/>
    <p:sldId id="483" r:id="rId22"/>
    <p:sldId id="562" r:id="rId23"/>
    <p:sldId id="561" r:id="rId24"/>
    <p:sldId id="560" r:id="rId25"/>
    <p:sldId id="559" r:id="rId26"/>
    <p:sldId id="563" r:id="rId27"/>
    <p:sldId id="460" r:id="rId28"/>
  </p:sldIdLst>
  <p:sldSz cx="9144000" cy="6858000" type="screen4x3"/>
  <p:notesSz cx="6784975" cy="9856788"/>
  <p:custDataLst>
    <p:tags r:id="rId31"/>
  </p:custData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7">
          <p15:clr>
            <a:srgbClr val="A4A3A4"/>
          </p15:clr>
        </p15:guide>
        <p15:guide id="2" pos="29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3300"/>
    <a:srgbClr val="00CC00"/>
    <a:srgbClr val="009900"/>
    <a:srgbClr val="800000"/>
    <a:srgbClr val="000099"/>
    <a:srgbClr val="CCECFF"/>
    <a:srgbClr val="CC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166" autoAdjust="0"/>
  </p:normalViewPr>
  <p:slideViewPr>
    <p:cSldViewPr>
      <p:cViewPr varScale="1">
        <p:scale>
          <a:sx n="100" d="100"/>
          <a:sy n="100" d="100"/>
        </p:scale>
        <p:origin x="1914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888" y="648"/>
      </p:cViewPr>
      <p:guideLst>
        <p:guide orient="horz" pos="2167"/>
        <p:guide pos="29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8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0"/>
            <a:ext cx="2940051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0"/>
            <a:ext cx="29400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25" y="746125"/>
            <a:ext cx="4910138" cy="368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681538"/>
            <a:ext cx="4976812" cy="443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3" rIns="92885" bIns="46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363075"/>
            <a:ext cx="2940051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363075"/>
            <a:ext cx="29400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fld id="{981EA91C-682A-4264-9ABB-500530C55E1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58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68DAB-D927-432F-BAF4-14E4C6CD2D09}" type="slidenum">
              <a:rPr lang="en-GB"/>
              <a:pPr/>
              <a:t>1</a:t>
            </a:fld>
            <a:endParaRPr lang="en-GB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dirty="0"/>
              <a:t>Left-hand Bar – Replace FSP by your module code and X by the lecture number.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Lecture Title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&lt; Module Name &gt;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Year and Semester if necessary</a:t>
            </a:r>
          </a:p>
        </p:txBody>
      </p:sp>
    </p:spTree>
    <p:extLst>
      <p:ext uri="{BB962C8B-B14F-4D97-AF65-F5344CB8AC3E}">
        <p14:creationId xmlns:p14="http://schemas.microsoft.com/office/powerpoint/2010/main" val="295947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ReFS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(Resilient File System)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is the latest development of Microsoft introduced with Windows 8 and now available for Windows 10. The file system architecture absolutely differs from other Windows file systems and is mainly organized in a form of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B+-tree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has high tolerance to failures due to new features included into the system. And, namely,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Copy-on-Write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): no metadata is modified without being copied; data is not written over the existing data, but into new disk space. With any file modifications, a new copy of metadata is stored into free storage space, and then the system creates a link from older metadata to the newer one. Thus, the system stores significant quantity of older backups in different places providing easy file recovery unless this storage space is overwritten.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https://www.ufsexplorer.com/articles/file-systems-basics.php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46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99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26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09600"/>
            <a:ext cx="7620000" cy="838200"/>
          </a:xfrm>
          <a:solidFill>
            <a:srgbClr val="0000FF"/>
          </a:solidFill>
          <a:ln w="9525"/>
        </p:spPr>
        <p:txBody>
          <a:bodyPr anchor="b"/>
          <a:lstStyle>
            <a:lvl1pPr algn="ctr">
              <a:defRPr sz="4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Chapter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743200"/>
            <a:ext cx="4419600" cy="2895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A0FB3E92-812D-F19F-FE9F-2432837D8E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24200" y="6477000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+mj-lt"/>
              </a:rPr>
              <a:t>Diploma in </a:t>
            </a:r>
            <a:r>
              <a:rPr lang="en-US" altLang="zh-CN" sz="1000" dirty="0">
                <a:latin typeface="+mj-lt"/>
              </a:rPr>
              <a:t>C</a:t>
            </a:r>
            <a:r>
              <a:rPr lang="en-US" sz="1000" dirty="0">
                <a:latin typeface="+mj-lt"/>
              </a:rPr>
              <a:t>SF/IT 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+mj-lt"/>
              </a:rPr>
              <a:t>     Year 2/3, Semester 4/6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4A41B-2876-28F6-694A-248553DF8C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21969" y="6271456"/>
            <a:ext cx="187220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lvl="1" algn="l">
              <a:spcBef>
                <a:spcPct val="50000"/>
              </a:spcBef>
              <a:defRPr/>
            </a:pPr>
            <a:r>
              <a:rPr lang="en-US" sz="1000" dirty="0">
                <a:latin typeface="+mj-lt"/>
              </a:rPr>
              <a:t>Last update: 11/11/25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latin typeface="+mj-lt"/>
              </a:rPr>
              <a:t>Slide</a:t>
            </a:r>
            <a:fld id="{2E602F3E-0719-4583-AC03-0746AA0F36EA}" type="slidenum">
              <a:rPr lang="en-US" sz="1000" smtClean="0">
                <a:solidFill>
                  <a:srgbClr val="FF0000"/>
                </a:solidFill>
                <a:latin typeface="+mj-lt"/>
              </a:rPr>
              <a:pPr marL="457200" marR="0" lvl="1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latin typeface="+mj-lt"/>
            </a:endParaRPr>
          </a:p>
          <a:p>
            <a:pPr lvl="1" algn="l">
              <a:spcBef>
                <a:spcPct val="50000"/>
              </a:spcBef>
              <a:defRPr/>
            </a:pPr>
            <a:endParaRPr lang="en-US" sz="1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98E9C-6113-269D-F69D-00AD2B820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7" y="6388152"/>
            <a:ext cx="1342256" cy="44640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0"/>
            <a:ext cx="22479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5913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33900" y="1066800"/>
            <a:ext cx="40005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33900" y="3733800"/>
            <a:ext cx="4000500" cy="2514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144" name="Rectangle 16"/>
          <p:cNvSpPr>
            <a:spLocks noChangeArrowheads="1"/>
          </p:cNvSpPr>
          <p:nvPr userDrawn="1"/>
        </p:nvSpPr>
        <p:spPr bwMode="auto">
          <a:xfrm>
            <a:off x="3124200" y="6477000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+mj-lt"/>
              </a:rPr>
              <a:t>Diploma in </a:t>
            </a:r>
            <a:r>
              <a:rPr lang="en-US" altLang="zh-CN" sz="1000" dirty="0">
                <a:latin typeface="+mj-lt"/>
              </a:rPr>
              <a:t>C</a:t>
            </a:r>
            <a:r>
              <a:rPr lang="en-US" sz="1000" dirty="0">
                <a:latin typeface="+mj-lt"/>
              </a:rPr>
              <a:t>SF/IT 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+mj-lt"/>
              </a:rPr>
              <a:t>     Year 2/3, Semester 4/6</a:t>
            </a:r>
          </a:p>
        </p:txBody>
      </p:sp>
      <p:sp>
        <p:nvSpPr>
          <p:cNvPr id="48145" name="Line 17"/>
          <p:cNvSpPr>
            <a:spLocks noChangeShapeType="1"/>
          </p:cNvSpPr>
          <p:nvPr userDrawn="1"/>
        </p:nvSpPr>
        <p:spPr bwMode="auto">
          <a:xfrm>
            <a:off x="457200" y="6248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14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33CC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991600" cy="68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7221969" y="6271456"/>
            <a:ext cx="187220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lvl="1" algn="l">
              <a:spcBef>
                <a:spcPct val="50000"/>
              </a:spcBef>
              <a:defRPr/>
            </a:pPr>
            <a:r>
              <a:rPr lang="en-US" sz="1000" dirty="0">
                <a:latin typeface="+mj-lt"/>
              </a:rPr>
              <a:t>Last update: 11/11/25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latin typeface="+mj-lt"/>
              </a:rPr>
              <a:t>Slide</a:t>
            </a:r>
            <a:fld id="{2E602F3E-0719-4583-AC03-0746AA0F36EA}" type="slidenum">
              <a:rPr lang="en-US" sz="1000" smtClean="0">
                <a:solidFill>
                  <a:srgbClr val="FF0000"/>
                </a:solidFill>
                <a:latin typeface="+mj-lt"/>
              </a:rPr>
              <a:pPr marL="457200" marR="0" lvl="1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latin typeface="+mj-lt"/>
            </a:endParaRPr>
          </a:p>
          <a:p>
            <a:pPr lvl="1" algn="l">
              <a:spcBef>
                <a:spcPct val="50000"/>
              </a:spcBef>
              <a:defRPr/>
            </a:pPr>
            <a:endParaRPr lang="en-US" sz="1000" dirty="0">
              <a:latin typeface="+mj-lt"/>
            </a:endParaRPr>
          </a:p>
        </p:txBody>
      </p:sp>
      <p:sp>
        <p:nvSpPr>
          <p:cNvPr id="3" name="MSIPCMContentMarking" descr="{&quot;HashCode&quot;:-1818968269,&quot;Placement&quot;:&quot;Header&quot;,&quot;Top&quot;:0.0,&quot;Left&quot;:0.0,&quot;SlideWidth&quot;:720,&quot;SlideHeight&quot;:540}">
            <a:extLst>
              <a:ext uri="{FF2B5EF4-FFF2-40B4-BE49-F238E27FC236}">
                <a16:creationId xmlns:a16="http://schemas.microsoft.com/office/drawing/2014/main" id="{D6255153-00AD-424B-9829-4A64F740511A}"/>
              </a:ext>
            </a:extLst>
          </p:cNvPr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GB" sz="110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DB1458-FBC0-015B-EE47-808BC10C4167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7" y="6388152"/>
            <a:ext cx="1342256" cy="446402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43" r:id="rId12"/>
    <p:sldLayoutId id="214748385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40000"/>
        <a:buFont typeface="Wingdings" pitchFamily="2" charset="2"/>
        <a:buChar char="§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120000"/>
        <a:buFont typeface="Wingdings" pitchFamily="2" charset="2"/>
        <a:buChar char="§"/>
        <a:defRPr kumimoji="1" sz="2800" b="1">
          <a:solidFill>
            <a:srgbClr val="0033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kumimoji="1" sz="2400">
          <a:solidFill>
            <a:schemeClr val="hlink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.png"/><Relationship Id="rId5" Type="http://schemas.openxmlformats.org/officeDocument/2006/relationships/image" Target="../media/image8.gif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hyperlink" Target="https://uefi.org/specs/UEFI/2.10/05_GUID_Partition_Table_Format.html" TargetMode="External"/><Relationship Id="rId5" Type="http://schemas.openxmlformats.org/officeDocument/2006/relationships/hyperlink" Target="https://en.wikipedia.org/wiki/GUID_Partition_Table#/media/File:GUID_Partition_Table_Scheme.svg" TargetMode="Externa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image" Target="../media/image2.png"/><Relationship Id="rId5" Type="http://schemas.openxmlformats.org/officeDocument/2006/relationships/hyperlink" Target="https://www.easeus.com/partition-master/mbr-vs-gpt.html" TargetMode="Externa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hyperlink" Target="https://recoverit.wondershare.com/partition-tips/partition-vs-volume.htm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mzUyMy7Ihk0" TargetMode="External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7" Type="http://schemas.openxmlformats.org/officeDocument/2006/relationships/image" Target="../media/image2.png"/><Relationship Id="rId2" Type="http://schemas.microsoft.com/office/2007/relationships/media" Target="../media/media9.wav"/><Relationship Id="rId1" Type="http://schemas.openxmlformats.org/officeDocument/2006/relationships/video" Target="https://www.youtube.com/embed/V2Gxqv3bJCk" TargetMode="External"/><Relationship Id="rId6" Type="http://schemas.openxmlformats.org/officeDocument/2006/relationships/hyperlink" Target="https://www.youtube.com/watch?v=V2Gxqv3bJCk&amp;list=PLdWRtaJr2DkAIrj-PEzhLy-4faRkhY_2m&amp;index=7" TargetMode="External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/>
          <p:cNvSpPr>
            <a:spLocks noChangeArrowheads="1"/>
          </p:cNvSpPr>
          <p:nvPr/>
        </p:nvSpPr>
        <p:spPr bwMode="auto">
          <a:xfrm>
            <a:off x="0" y="0"/>
            <a:ext cx="1828800" cy="6858000"/>
          </a:xfrm>
          <a:prstGeom prst="rect">
            <a:avLst/>
          </a:prstGeom>
          <a:solidFill>
            <a:srgbClr val="0033CC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1844824"/>
            <a:ext cx="6857999" cy="1594908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GB" sz="4000" b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Windows File System</a:t>
            </a:r>
            <a:r>
              <a:rPr lang="en-GB" sz="4400" b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GB" sz="44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609600" y="1066800"/>
            <a:ext cx="60960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LECTURE </a:t>
            </a:r>
            <a:r>
              <a:rPr lang="en-GB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 </a:t>
            </a:r>
          </a:p>
        </p:txBody>
      </p:sp>
      <p:sp>
        <p:nvSpPr>
          <p:cNvPr id="16389" name="Text Box 9"/>
          <p:cNvSpPr txBox="1">
            <a:spLocks noChangeArrowheads="1"/>
          </p:cNvSpPr>
          <p:nvPr/>
        </p:nvSpPr>
        <p:spPr bwMode="auto">
          <a:xfrm>
            <a:off x="0" y="152400"/>
            <a:ext cx="175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</a:rPr>
              <a:t>DF</a:t>
            </a:r>
          </a:p>
        </p:txBody>
      </p:sp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2514600" y="3810000"/>
            <a:ext cx="5486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sz="4800" b="1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endParaRPr kumimoji="1" lang="en-GB" sz="3600" b="1" dirty="0">
              <a:solidFill>
                <a:srgbClr val="FF0000"/>
              </a:solidFill>
              <a:latin typeface="Arial Narrow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dirty="0">
                <a:latin typeface="Arial Narrow" pitchFamily="34" charset="0"/>
              </a:rPr>
              <a:t>Diploma in </a:t>
            </a:r>
            <a:r>
              <a:rPr kumimoji="1" lang="en-US" altLang="zh-CN" dirty="0">
                <a:latin typeface="Arial Narrow" pitchFamily="34" charset="0"/>
              </a:rPr>
              <a:t>C</a:t>
            </a:r>
            <a:r>
              <a:rPr kumimoji="1" lang="en-GB" dirty="0">
                <a:latin typeface="Arial Narrow" pitchFamily="34" charset="0"/>
              </a:rPr>
              <a:t>SF/IT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dirty="0">
                <a:latin typeface="Arial Narrow" pitchFamily="34" charset="0"/>
              </a:rPr>
              <a:t>Year 2/3 (20</a:t>
            </a:r>
            <a:r>
              <a:rPr kumimoji="1" lang="en-US" altLang="zh-CN" dirty="0">
                <a:latin typeface="Arial Narrow" pitchFamily="34" charset="0"/>
              </a:rPr>
              <a:t>25</a:t>
            </a:r>
            <a:r>
              <a:rPr kumimoji="1" lang="en-GB" dirty="0">
                <a:latin typeface="Arial Narrow" pitchFamily="34" charset="0"/>
              </a:rPr>
              <a:t>/2</a:t>
            </a:r>
            <a:r>
              <a:rPr kumimoji="1" lang="en-US" dirty="0">
                <a:latin typeface="Arial Narrow" pitchFamily="34" charset="0"/>
              </a:rPr>
              <a:t>6</a:t>
            </a:r>
            <a:r>
              <a:rPr kumimoji="1" lang="en-GB" dirty="0">
                <a:latin typeface="Arial Narrow" pitchFamily="34" charset="0"/>
              </a:rPr>
              <a:t>), Semester 4/6</a:t>
            </a:r>
            <a:endParaRPr kumimoji="1" lang="en-GB" sz="4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91" name="Line 15"/>
          <p:cNvSpPr>
            <a:spLocks noChangeShapeType="1"/>
          </p:cNvSpPr>
          <p:nvPr/>
        </p:nvSpPr>
        <p:spPr bwMode="auto">
          <a:xfrm>
            <a:off x="1828800" y="11430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3779912" y="3811369"/>
            <a:ext cx="3233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GB" sz="3600" b="1" dirty="0">
                <a:solidFill>
                  <a:srgbClr val="FF0000"/>
                </a:solidFill>
                <a:latin typeface="Arial Narrow" pitchFamily="34" charset="0"/>
              </a:rPr>
              <a:t>Digital Forensics</a:t>
            </a:r>
            <a:endParaRPr lang="en-US" sz="36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0" y="5181600"/>
            <a:ext cx="175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</a:rPr>
              <a:t>5</a:t>
            </a:r>
          </a:p>
        </p:txBody>
      </p:sp>
      <p:pic>
        <p:nvPicPr>
          <p:cNvPr id="2" name="0501">
            <a:hlinkClick r:id="" action="ppaction://media"/>
            <a:extLst>
              <a:ext uri="{FF2B5EF4-FFF2-40B4-BE49-F238E27FC236}">
                <a16:creationId xmlns:a16="http://schemas.microsoft.com/office/drawing/2014/main" id="{702513F2-F4DA-4D70-9F2E-C01E8B352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6451600"/>
            <a:ext cx="4064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2F9BDE-4A41-3AFC-26E6-510951284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2620"/>
            <a:ext cx="2353813" cy="78282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9"/>
    </mc:Choice>
    <mc:Fallback xmlns="">
      <p:transition spd="slow" advTm="8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Purpose of file system:</a:t>
            </a:r>
          </a:p>
          <a:p>
            <a:pPr lvl="1"/>
            <a:r>
              <a:rPr lang="en-US" b="0" dirty="0"/>
              <a:t>Track the </a:t>
            </a:r>
            <a:r>
              <a:rPr lang="en-US" b="0" dirty="0">
                <a:highlight>
                  <a:srgbClr val="FFFF00"/>
                </a:highlight>
              </a:rPr>
              <a:t>name of the object </a:t>
            </a:r>
            <a:r>
              <a:rPr lang="en-US" b="0" dirty="0"/>
              <a:t>(file/folder).</a:t>
            </a:r>
          </a:p>
          <a:p>
            <a:pPr lvl="1"/>
            <a:r>
              <a:rPr lang="en-US" b="0" dirty="0"/>
              <a:t>Track the starting cluster/allocation block of the object.</a:t>
            </a:r>
          </a:p>
          <a:p>
            <a:pPr lvl="1"/>
            <a:r>
              <a:rPr lang="en-US" b="0" dirty="0"/>
              <a:t>Track the fragmentation of the object (noncontiguous allocation blocks/clusters).</a:t>
            </a:r>
          </a:p>
          <a:p>
            <a:pPr lvl="1"/>
            <a:r>
              <a:rPr lang="en-US" b="0" dirty="0"/>
              <a:t>Track allocation blocks/cluster status on the volume.</a:t>
            </a:r>
            <a:endParaRPr lang="en-SG" b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</a:t>
            </a:r>
            <a:endParaRPr lang="en-SG" dirty="0"/>
          </a:p>
        </p:txBody>
      </p:sp>
      <p:pic>
        <p:nvPicPr>
          <p:cNvPr id="2" name="0510">
            <a:hlinkClick r:id="" action="ppaction://media"/>
            <a:extLst>
              <a:ext uri="{FF2B5EF4-FFF2-40B4-BE49-F238E27FC236}">
                <a16:creationId xmlns:a16="http://schemas.microsoft.com/office/drawing/2014/main" id="{4A798877-A1A1-4CCB-8829-FEA436AD0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420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48"/>
    </mc:Choice>
    <mc:Fallback xmlns="">
      <p:transition spd="slow" advTm="55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0"/>
            <a:ext cx="8991600" cy="785794"/>
          </a:xfrm>
        </p:spPr>
        <p:txBody>
          <a:bodyPr/>
          <a:lstStyle/>
          <a:p>
            <a:r>
              <a:rPr lang="en-US" dirty="0"/>
              <a:t>Master Boot Record (MBR)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0" dirty="0"/>
              <a:t>MBR is the </a:t>
            </a:r>
            <a:r>
              <a:rPr lang="en-SG" b="0" dirty="0">
                <a:solidFill>
                  <a:srgbClr val="FF0000"/>
                </a:solidFill>
                <a:highlight>
                  <a:srgbClr val="FFFF00"/>
                </a:highlight>
              </a:rPr>
              <a:t>512-bytes boot sector </a:t>
            </a:r>
            <a:r>
              <a:rPr lang="en-SG" b="0" dirty="0"/>
              <a:t>that is the first sector (absolute sector 0) of a partitioned data storage device such as a hard disk.</a:t>
            </a:r>
          </a:p>
          <a:p>
            <a:pPr lvl="1"/>
            <a:r>
              <a:rPr lang="en-SG" b="0" dirty="0"/>
              <a:t>It </a:t>
            </a:r>
            <a:r>
              <a:rPr lang="en-SG" b="0" dirty="0">
                <a:highlight>
                  <a:srgbClr val="FFFF00"/>
                </a:highlight>
              </a:rPr>
              <a:t>holds a disk's primary partition table</a:t>
            </a:r>
            <a:r>
              <a:rPr lang="en-SG" b="0" dirty="0"/>
              <a:t> </a:t>
            </a:r>
            <a:r>
              <a:rPr lang="en-US" b="0" dirty="0">
                <a:sym typeface="Wingdings" pitchFamily="2" charset="2"/>
              </a:rPr>
              <a:t>(4-entries)</a:t>
            </a:r>
            <a:r>
              <a:rPr lang="en-SG" b="0" dirty="0"/>
              <a:t>.</a:t>
            </a:r>
          </a:p>
          <a:p>
            <a:pPr lvl="1"/>
            <a:r>
              <a:rPr lang="en-US" b="0" dirty="0">
                <a:sym typeface="Wingdings" pitchFamily="2" charset="2"/>
              </a:rPr>
              <a:t>Each partition table entry list the starting sector, the number of sectors, and the type.</a:t>
            </a:r>
          </a:p>
          <a:p>
            <a:pPr lvl="1"/>
            <a:r>
              <a:rPr lang="en-SG" b="0" dirty="0"/>
              <a:t>It tells the computer how the hard drive is partitioned, and how to load the operating system(s).</a:t>
            </a:r>
          </a:p>
          <a:p>
            <a:pPr lvl="1"/>
            <a:r>
              <a:rPr lang="en-US" b="0" dirty="0">
                <a:sym typeface="Wingdings" pitchFamily="2" charset="2"/>
              </a:rPr>
              <a:t>It also holds the boot instructions.</a:t>
            </a:r>
            <a:endParaRPr lang="en-SG" b="0" dirty="0"/>
          </a:p>
          <a:p>
            <a:endParaRPr lang="en-US" dirty="0"/>
          </a:p>
        </p:txBody>
      </p:sp>
      <p:pic>
        <p:nvPicPr>
          <p:cNvPr id="5" name="0511 (2)">
            <a:hlinkClick r:id="" action="ppaction://media"/>
            <a:extLst>
              <a:ext uri="{FF2B5EF4-FFF2-40B4-BE49-F238E27FC236}">
                <a16:creationId xmlns:a16="http://schemas.microsoft.com/office/drawing/2014/main" id="{52DF2100-20DA-46FC-AB1D-D40A267DB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2212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1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40"/>
    </mc:Choice>
    <mc:Fallback xmlns="">
      <p:transition spd="slow" advTm="54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4724400" y="2447500"/>
            <a:ext cx="1752600" cy="18288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Boot Record (MBR) –cont.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8439472" cy="1600200"/>
          </a:xfrm>
        </p:spPr>
        <p:txBody>
          <a:bodyPr/>
          <a:lstStyle/>
          <a:p>
            <a:r>
              <a:rPr lang="en-US" sz="2800" b="0" dirty="0"/>
              <a:t>Partition table is located in the 1</a:t>
            </a:r>
            <a:r>
              <a:rPr lang="en-US" sz="2800" b="0" baseline="30000" dirty="0"/>
              <a:t>st</a:t>
            </a:r>
            <a:r>
              <a:rPr lang="en-US" sz="2800" b="0" dirty="0"/>
              <a:t> sector of the drive (MBR). </a:t>
            </a:r>
          </a:p>
          <a:p>
            <a:r>
              <a:rPr lang="en-US" sz="2800" b="0" dirty="0"/>
              <a:t>Each partition entry is </a:t>
            </a:r>
            <a:r>
              <a:rPr lang="en-US" sz="2800" b="0" dirty="0">
                <a:highlight>
                  <a:srgbClr val="FFFF00"/>
                </a:highlight>
              </a:rPr>
              <a:t>16 bytes long</a:t>
            </a:r>
            <a:r>
              <a:rPr lang="en-US" sz="2800" b="0" dirty="0"/>
              <a:t>.</a:t>
            </a:r>
            <a:endParaRPr lang="en-SG" sz="2800" b="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62000" y="1143000"/>
            <a:ext cx="6400800" cy="33528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2800" y="166267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MBR      (512 bytes)</a:t>
            </a:r>
            <a:endParaRPr lang="en-SG" sz="20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143000" y="1524000"/>
            <a:ext cx="3352800" cy="156966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28369" y="1161240"/>
            <a:ext cx="2382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Partition Table</a:t>
            </a:r>
            <a:endParaRPr lang="en-SG" dirty="0"/>
          </a:p>
        </p:txBody>
      </p:sp>
      <p:cxnSp>
        <p:nvCxnSpPr>
          <p:cNvPr id="10" name="Straight Connector 9"/>
          <p:cNvCxnSpPr>
            <a:stCxn id="7" idx="1"/>
            <a:endCxn id="7" idx="3"/>
          </p:cNvCxnSpPr>
          <p:nvPr/>
        </p:nvCxnSpPr>
        <p:spPr bwMode="auto">
          <a:xfrm>
            <a:off x="1143000" y="2308830"/>
            <a:ext cx="3352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143000" y="1905000"/>
            <a:ext cx="3352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1143000" y="2667000"/>
            <a:ext cx="3352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4876800" y="2577070"/>
            <a:ext cx="1371600" cy="1156730"/>
          </a:xfrm>
          <a:prstGeom prst="rect">
            <a:avLst/>
          </a:prstGeom>
          <a:solidFill>
            <a:srgbClr val="00CC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Master Boot Code</a:t>
            </a:r>
            <a:endParaRPr kumimoji="0" lang="en-SG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3001" y="1518313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Entry 1 – 1</a:t>
            </a:r>
            <a:r>
              <a:rPr lang="en-US" sz="2000" baseline="30000" dirty="0"/>
              <a:t>st</a:t>
            </a:r>
            <a:r>
              <a:rPr lang="en-US" sz="2000" dirty="0"/>
              <a:t> partition</a:t>
            </a:r>
            <a:endParaRPr lang="en-SG" sz="2000" dirty="0"/>
          </a:p>
        </p:txBody>
      </p:sp>
      <p:sp>
        <p:nvSpPr>
          <p:cNvPr id="20" name="Rectangle 19"/>
          <p:cNvSpPr/>
          <p:nvPr/>
        </p:nvSpPr>
        <p:spPr>
          <a:xfrm>
            <a:off x="1143001" y="2308830"/>
            <a:ext cx="2983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Entry 3 – 3</a:t>
            </a:r>
            <a:r>
              <a:rPr lang="en-US" sz="2000" baseline="30000" dirty="0"/>
              <a:t>rd</a:t>
            </a:r>
            <a:r>
              <a:rPr lang="en-US" sz="2000" dirty="0"/>
              <a:t> partition</a:t>
            </a:r>
            <a:endParaRPr lang="en-SG" sz="2000" dirty="0"/>
          </a:p>
        </p:txBody>
      </p:sp>
      <p:sp>
        <p:nvSpPr>
          <p:cNvPr id="21" name="Rectangle 20"/>
          <p:cNvSpPr/>
          <p:nvPr/>
        </p:nvSpPr>
        <p:spPr>
          <a:xfrm>
            <a:off x="1130491" y="1918423"/>
            <a:ext cx="3126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Entry 2 – 2</a:t>
            </a:r>
            <a:r>
              <a:rPr lang="en-US" sz="2000" baseline="30000" dirty="0"/>
              <a:t>nd</a:t>
            </a:r>
            <a:r>
              <a:rPr lang="en-US" sz="2000" dirty="0"/>
              <a:t> partition</a:t>
            </a:r>
            <a:endParaRPr lang="en-SG" sz="2000" dirty="0"/>
          </a:p>
        </p:txBody>
      </p:sp>
      <p:sp>
        <p:nvSpPr>
          <p:cNvPr id="22" name="Rectangle 21"/>
          <p:cNvSpPr/>
          <p:nvPr/>
        </p:nvSpPr>
        <p:spPr>
          <a:xfrm>
            <a:off x="1130491" y="2667000"/>
            <a:ext cx="3066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Entry 4 – 4</a:t>
            </a:r>
            <a:r>
              <a:rPr lang="en-US" sz="2000" baseline="30000" dirty="0"/>
              <a:t>th</a:t>
            </a:r>
            <a:r>
              <a:rPr lang="en-US" sz="2000" dirty="0"/>
              <a:t> partition</a:t>
            </a:r>
            <a:endParaRPr lang="en-SG" sz="2000" dirty="0"/>
          </a:p>
        </p:txBody>
      </p:sp>
      <p:pic>
        <p:nvPicPr>
          <p:cNvPr id="9" name="0512">
            <a:hlinkClick r:id="" action="ppaction://media"/>
            <a:extLst>
              <a:ext uri="{FF2B5EF4-FFF2-40B4-BE49-F238E27FC236}">
                <a16:creationId xmlns:a16="http://schemas.microsoft.com/office/drawing/2014/main" id="{C687AAB9-48BE-49BB-A03B-E7BCEAC7C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495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62"/>
    </mc:Choice>
    <mc:Fallback xmlns="">
      <p:transition spd="slow" advTm="35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200800" cy="5282530"/>
          </a:xfrm>
          <a:prstGeom prst="rect">
            <a:avLst/>
          </a:prstGeom>
        </p:spPr>
      </p:pic>
      <p:pic>
        <p:nvPicPr>
          <p:cNvPr id="3" name="0513">
            <a:hlinkClick r:id="" action="ppaction://media"/>
            <a:extLst>
              <a:ext uri="{FF2B5EF4-FFF2-40B4-BE49-F238E27FC236}">
                <a16:creationId xmlns:a16="http://schemas.microsoft.com/office/drawing/2014/main" id="{33DB3424-7BBA-4B84-8056-F44620C17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7600" y="58345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32"/>
    </mc:Choice>
    <mc:Fallback xmlns="">
      <p:transition spd="slow" advTm="126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0"/>
            <a:ext cx="8991600" cy="785794"/>
          </a:xfrm>
        </p:spPr>
        <p:txBody>
          <a:bodyPr/>
          <a:lstStyle/>
          <a:p>
            <a:r>
              <a:rPr lang="en-US" dirty="0"/>
              <a:t>Master Boot Record (MBR) – cont.</a:t>
            </a:r>
            <a:endParaRPr lang="en-S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737462" cy="4321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2699792" y="2564904"/>
            <a:ext cx="1152128" cy="43204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699792" y="3789040"/>
            <a:ext cx="2736304" cy="432048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9" name="Straight Connector 8"/>
          <p:cNvCxnSpPr>
            <a:stCxn id="3" idx="7"/>
          </p:cNvCxnSpPr>
          <p:nvPr/>
        </p:nvCxnSpPr>
        <p:spPr bwMode="auto">
          <a:xfrm flipV="1">
            <a:off x="3683195" y="1268760"/>
            <a:ext cx="888805" cy="13594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3512547" y="908720"/>
            <a:ext cx="24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Master Boot Code</a:t>
            </a:r>
            <a:endParaRPr lang="en-SG" sz="1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4048" y="4842162"/>
            <a:ext cx="12241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0x55AA</a:t>
            </a:r>
            <a:endParaRPr lang="en-SG" sz="1600" dirty="0"/>
          </a:p>
        </p:txBody>
      </p:sp>
      <p:pic>
        <p:nvPicPr>
          <p:cNvPr id="11" name="0514">
            <a:hlinkClick r:id="" action="ppaction://media"/>
            <a:extLst>
              <a:ext uri="{FF2B5EF4-FFF2-40B4-BE49-F238E27FC236}">
                <a16:creationId xmlns:a16="http://schemas.microsoft.com/office/drawing/2014/main" id="{2E1E89AC-6E91-492B-97A4-F27D4A4C7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7600" y="5908261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79"/>
    </mc:Choice>
    <mc:Fallback xmlns="">
      <p:transition spd="slow" advTm="52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Master Boot Record </a:t>
            </a:r>
            <a:r>
              <a:rPr lang="en-US" dirty="0"/>
              <a:t>(MBR) – cont.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The master boot code performs the following:</a:t>
            </a:r>
          </a:p>
          <a:p>
            <a:pPr lvl="1"/>
            <a:r>
              <a:rPr lang="en-US" b="0" dirty="0">
                <a:highlight>
                  <a:srgbClr val="FFFF00"/>
                </a:highlight>
              </a:rPr>
              <a:t>Scans the partition table for active partition</a:t>
            </a:r>
            <a:r>
              <a:rPr lang="en-US" b="0" dirty="0"/>
              <a:t>.</a:t>
            </a:r>
          </a:p>
          <a:p>
            <a:pPr lvl="1"/>
            <a:r>
              <a:rPr lang="en-US" b="0" dirty="0">
                <a:highlight>
                  <a:srgbClr val="FFFF00"/>
                </a:highlight>
              </a:rPr>
              <a:t>Finds the starting sector of the active partition.</a:t>
            </a:r>
          </a:p>
          <a:p>
            <a:pPr lvl="1"/>
            <a:r>
              <a:rPr lang="en-US" b="0" dirty="0">
                <a:highlight>
                  <a:srgbClr val="FFFF00"/>
                </a:highlight>
              </a:rPr>
              <a:t>Loads a copy of the boot sector </a:t>
            </a:r>
            <a:r>
              <a:rPr lang="en-US" b="0" dirty="0">
                <a:solidFill>
                  <a:srgbClr val="FF0000"/>
                </a:solidFill>
                <a:highlight>
                  <a:srgbClr val="FFFF00"/>
                </a:highlight>
              </a:rPr>
              <a:t>(in VBR)</a:t>
            </a:r>
            <a:r>
              <a:rPr lang="en-US" b="0" dirty="0">
                <a:highlight>
                  <a:srgbClr val="FFFF00"/>
                </a:highlight>
              </a:rPr>
              <a:t> from the active partition into memory (RAM).</a:t>
            </a:r>
          </a:p>
          <a:p>
            <a:pPr lvl="1"/>
            <a:r>
              <a:rPr lang="en-US" b="0" dirty="0">
                <a:highlight>
                  <a:srgbClr val="FFFF00"/>
                </a:highlight>
              </a:rPr>
              <a:t>Transfer control to the executable code in the boot sector.</a:t>
            </a:r>
            <a:endParaRPr lang="en-SG" b="0" dirty="0">
              <a:highlight>
                <a:srgbClr val="FFFF00"/>
              </a:highlight>
            </a:endParaRPr>
          </a:p>
        </p:txBody>
      </p:sp>
      <p:pic>
        <p:nvPicPr>
          <p:cNvPr id="5" name="0515">
            <a:hlinkClick r:id="" action="ppaction://media"/>
            <a:extLst>
              <a:ext uri="{FF2B5EF4-FFF2-40B4-BE49-F238E27FC236}">
                <a16:creationId xmlns:a16="http://schemas.microsoft.com/office/drawing/2014/main" id="{FCF25B63-2F38-424A-873F-B35768779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3183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1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03"/>
    </mc:Choice>
    <mc:Fallback xmlns="">
      <p:transition spd="slow" advTm="82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Boot Record (MBR) – cont.</a:t>
            </a:r>
            <a:endParaRPr lang="en-SG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6" y="1699261"/>
            <a:ext cx="757718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 flipH="1">
            <a:off x="5878540" y="1516029"/>
            <a:ext cx="648072" cy="14405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878540" y="864475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Start of Partition Table</a:t>
            </a:r>
            <a:endParaRPr lang="en-SG" sz="18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6030940" y="3829227"/>
            <a:ext cx="324036" cy="42039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6376805" y="40649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MBR Signature</a:t>
            </a:r>
            <a:endParaRPr lang="en-SG" sz="18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8086" y="4434288"/>
            <a:ext cx="8153400" cy="1747040"/>
          </a:xfrm>
        </p:spPr>
        <p:txBody>
          <a:bodyPr/>
          <a:lstStyle/>
          <a:p>
            <a:r>
              <a:rPr lang="en-SG" sz="2800" b="0" dirty="0"/>
              <a:t>The partition table at offset </a:t>
            </a:r>
            <a:r>
              <a:rPr lang="en-SG" sz="2800" dirty="0"/>
              <a:t>0x1BE</a:t>
            </a:r>
            <a:r>
              <a:rPr lang="en-SG" sz="2800" b="0" dirty="0"/>
              <a:t> in the MBR is used to identify the type and location of partitions on a hard disk, and has a standard layout independent of any operating system. </a:t>
            </a:r>
          </a:p>
          <a:p>
            <a:endParaRPr lang="en-SG" sz="2800" dirty="0"/>
          </a:p>
        </p:txBody>
      </p:sp>
      <p:pic>
        <p:nvPicPr>
          <p:cNvPr id="3" name="0516">
            <a:hlinkClick r:id="" action="ppaction://media"/>
            <a:extLst>
              <a:ext uri="{FF2B5EF4-FFF2-40B4-BE49-F238E27FC236}">
                <a16:creationId xmlns:a16="http://schemas.microsoft.com/office/drawing/2014/main" id="{EC5D4BA0-627F-408A-B441-4AB554585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5914" y="57948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3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70"/>
    </mc:Choice>
    <mc:Fallback xmlns="">
      <p:transition spd="slow" advTm="35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Boot Record (MBR) – cont.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At the end of the MBR is a two-byte structure called a signature word or end of sector marker, which is always set to 0x55AA.</a:t>
            </a:r>
          </a:p>
          <a:p>
            <a:pPr lvl="1"/>
            <a:r>
              <a:rPr lang="en-US" b="0" dirty="0"/>
              <a:t>If the signature word is not 0x55AA, hard drive will not boot until they are changed to this hex value.</a:t>
            </a:r>
            <a:endParaRPr lang="en-SG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49035"/>
            <a:ext cx="52578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10317" y="4978633"/>
            <a:ext cx="12241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0x55AA</a:t>
            </a:r>
            <a:endParaRPr lang="en-SG" sz="1600" dirty="0"/>
          </a:p>
        </p:txBody>
      </p:sp>
      <p:pic>
        <p:nvPicPr>
          <p:cNvPr id="9" name="0517">
            <a:hlinkClick r:id="" action="ppaction://media"/>
            <a:extLst>
              <a:ext uri="{FF2B5EF4-FFF2-40B4-BE49-F238E27FC236}">
                <a16:creationId xmlns:a16="http://schemas.microsoft.com/office/drawing/2014/main" id="{B24854FA-F9A4-496D-B436-52884B980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5842000"/>
            <a:ext cx="406400" cy="4064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0092CD-7EC3-4025-AD45-452692C18DBC}"/>
              </a:ext>
            </a:extLst>
          </p:cNvPr>
          <p:cNvSpPr/>
          <p:nvPr/>
        </p:nvSpPr>
        <p:spPr bwMode="auto">
          <a:xfrm>
            <a:off x="3491880" y="4581128"/>
            <a:ext cx="1800200" cy="79208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4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3"/>
    </mc:Choice>
    <mc:Fallback xmlns="">
      <p:transition spd="slow" advTm="26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Table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0728"/>
            <a:ext cx="8367464" cy="5267672"/>
          </a:xfrm>
        </p:spPr>
        <p:txBody>
          <a:bodyPr/>
          <a:lstStyle/>
          <a:p>
            <a:r>
              <a:rPr lang="en-SG" sz="2800" b="0" dirty="0"/>
              <a:t>The partition table holds information to identify the type, size and location of the partition, and whether it is active or not. </a:t>
            </a:r>
          </a:p>
          <a:p>
            <a:r>
              <a:rPr lang="en-SG" sz="2800" b="0" dirty="0"/>
              <a:t>There can be either four primary </a:t>
            </a:r>
            <a:r>
              <a:rPr lang="en-SG" sz="2800" dirty="0"/>
              <a:t>or</a:t>
            </a:r>
            <a:r>
              <a:rPr lang="en-SG" sz="2800" b="0" dirty="0"/>
              <a:t> three primary and one extended partitions. Each partition table entries is 16 bytes long.</a:t>
            </a:r>
          </a:p>
          <a:p>
            <a:r>
              <a:rPr lang="en-SG" sz="2800" b="0" dirty="0"/>
              <a:t>In each entry in the partition table is: </a:t>
            </a:r>
          </a:p>
          <a:p>
            <a:pPr lvl="1"/>
            <a:r>
              <a:rPr lang="en-SG" sz="2200" b="0" dirty="0"/>
              <a:t>0x0 - Boot Indicator: 0x00 </a:t>
            </a:r>
            <a:r>
              <a:rPr lang="en-SG" sz="2200" b="0" dirty="0">
                <a:highlight>
                  <a:srgbClr val="FFFF00"/>
                </a:highlight>
              </a:rPr>
              <a:t>inactive</a:t>
            </a:r>
            <a:r>
              <a:rPr lang="en-SG" sz="2200" b="0" dirty="0"/>
              <a:t> partition, 0x80 </a:t>
            </a:r>
            <a:r>
              <a:rPr lang="en-SG" sz="2200" b="0" dirty="0">
                <a:highlight>
                  <a:srgbClr val="FFFF00"/>
                </a:highlight>
              </a:rPr>
              <a:t>active</a:t>
            </a:r>
            <a:r>
              <a:rPr lang="en-SG" sz="2200" b="0" dirty="0"/>
              <a:t> partition </a:t>
            </a:r>
          </a:p>
          <a:p>
            <a:pPr lvl="1"/>
            <a:r>
              <a:rPr lang="en-SG" sz="2200" b="0" dirty="0"/>
              <a:t>0x1 - Cylinder/Head/Sector address of first sector in the partition, 3 bytes </a:t>
            </a:r>
          </a:p>
          <a:p>
            <a:pPr lvl="1"/>
            <a:r>
              <a:rPr lang="en-SG" sz="2200" b="0" dirty="0"/>
              <a:t>0x4 - System ID: </a:t>
            </a:r>
            <a:r>
              <a:rPr lang="en-SG" sz="2200" b="0" dirty="0">
                <a:highlight>
                  <a:srgbClr val="FFFF00"/>
                </a:highlight>
              </a:rPr>
              <a:t>0x07 NTFS </a:t>
            </a:r>
          </a:p>
          <a:p>
            <a:pPr lvl="1"/>
            <a:r>
              <a:rPr lang="en-SG" sz="2200" b="0" dirty="0"/>
              <a:t>0x5 - CHS address of last sector in the partition, 3 bytes </a:t>
            </a:r>
          </a:p>
          <a:p>
            <a:pPr lvl="1"/>
            <a:r>
              <a:rPr lang="en-SG" sz="2200" b="0" dirty="0"/>
              <a:t>The last 4 bytes represents the size of the partition in number of sectors.</a:t>
            </a:r>
          </a:p>
          <a:p>
            <a:endParaRPr lang="en-SG" sz="2800" dirty="0"/>
          </a:p>
        </p:txBody>
      </p:sp>
      <p:pic>
        <p:nvPicPr>
          <p:cNvPr id="5" name="0518">
            <a:hlinkClick r:id="" action="ppaction://media"/>
            <a:extLst>
              <a:ext uri="{FF2B5EF4-FFF2-40B4-BE49-F238E27FC236}">
                <a16:creationId xmlns:a16="http://schemas.microsoft.com/office/drawing/2014/main" id="{04538FDE-5C21-4036-BACB-E239AA5C8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7843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8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289"/>
    </mc:Choice>
    <mc:Fallback xmlns="">
      <p:transition spd="slow" advTm="127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0"/>
            <a:ext cx="8991600" cy="785794"/>
          </a:xfrm>
        </p:spPr>
        <p:txBody>
          <a:bodyPr/>
          <a:lstStyle/>
          <a:p>
            <a:r>
              <a:rPr lang="en-US" dirty="0"/>
              <a:t>Boot Sectors of a partitioned hard disk drive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3000372"/>
            <a:ext cx="8429684" cy="1962144"/>
          </a:xfrm>
        </p:spPr>
        <p:txBody>
          <a:bodyPr/>
          <a:lstStyle/>
          <a:p>
            <a:r>
              <a:rPr lang="en-SG" sz="2800" b="0" dirty="0"/>
              <a:t>Example: </a:t>
            </a:r>
          </a:p>
          <a:p>
            <a:pPr lvl="1"/>
            <a:r>
              <a:rPr lang="en-SG" sz="2400" b="0" dirty="0"/>
              <a:t>The drive has two partitions, each partition contains its own VBR.</a:t>
            </a:r>
          </a:p>
          <a:p>
            <a:pPr lvl="1"/>
            <a:r>
              <a:rPr lang="en-SG" sz="2400" b="0" dirty="0"/>
              <a:t>Each </a:t>
            </a:r>
            <a:r>
              <a:rPr lang="en-SG" sz="2400" b="0" dirty="0">
                <a:highlight>
                  <a:srgbClr val="FFFF00"/>
                </a:highlight>
              </a:rPr>
              <a:t>VBR contains information about its partition</a:t>
            </a:r>
            <a:r>
              <a:rPr lang="en-SG" sz="2400" b="0" dirty="0"/>
              <a:t>.</a:t>
            </a:r>
          </a:p>
          <a:p>
            <a:pPr lvl="1"/>
            <a:r>
              <a:rPr lang="en-SG" sz="2400" b="0" dirty="0"/>
              <a:t>When BIOS hands control over to the boot sectors, the MBR takes control and starts the boot process and refers to the VBR to point it to the partition information.</a:t>
            </a:r>
          </a:p>
        </p:txBody>
      </p:sp>
      <p:pic>
        <p:nvPicPr>
          <p:cNvPr id="86018" name="Picture 2" descr="Computer boot sector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1000108"/>
            <a:ext cx="4895883" cy="1776734"/>
          </a:xfrm>
          <a:prstGeom prst="rect">
            <a:avLst/>
          </a:prstGeom>
          <a:noFill/>
        </p:spPr>
      </p:pic>
      <p:pic>
        <p:nvPicPr>
          <p:cNvPr id="5" name="0519">
            <a:hlinkClick r:id="" action="ppaction://media"/>
            <a:extLst>
              <a:ext uri="{FF2B5EF4-FFF2-40B4-BE49-F238E27FC236}">
                <a16:creationId xmlns:a16="http://schemas.microsoft.com/office/drawing/2014/main" id="{7592AC89-DC4C-47A7-B3D0-F6B384A19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7661" y="5805264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84"/>
    </mc:Choice>
    <mc:Fallback xmlns="">
      <p:transition spd="slow" advTm="23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At the end of this, you will get to know more about:</a:t>
            </a:r>
          </a:p>
          <a:p>
            <a:pPr marL="457200" indent="-457200"/>
            <a:r>
              <a:rPr lang="en-GB" b="0" dirty="0"/>
              <a:t>The concept of partitioning</a:t>
            </a:r>
          </a:p>
          <a:p>
            <a:pPr marL="457200" indent="-457200"/>
            <a:r>
              <a:rPr lang="en-GB" b="0" dirty="0"/>
              <a:t>Disk structure</a:t>
            </a:r>
          </a:p>
          <a:p>
            <a:pPr marL="457200" indent="-457200"/>
            <a:r>
              <a:rPr lang="en-GB" b="0" dirty="0"/>
              <a:t>The structure of Master Boot Record</a:t>
            </a:r>
          </a:p>
          <a:p>
            <a:pPr marL="857250" lvl="1" indent="-457200"/>
            <a:r>
              <a:rPr lang="en-GB" b="0" dirty="0"/>
              <a:t>Master boot code</a:t>
            </a:r>
          </a:p>
          <a:p>
            <a:pPr marL="857250" lvl="1" indent="-457200"/>
            <a:r>
              <a:rPr lang="en-GB" b="0" dirty="0"/>
              <a:t>Partition table</a:t>
            </a:r>
          </a:p>
          <a:p>
            <a:pPr marL="457200" indent="-457200"/>
            <a:r>
              <a:rPr lang="en-US" b="0" dirty="0"/>
              <a:t>GPT partitioning</a:t>
            </a:r>
            <a:endParaRPr lang="en-GB" b="0" dirty="0"/>
          </a:p>
          <a:p>
            <a:pPr marL="457200" indent="-457200"/>
            <a:endParaRPr lang="en-GB" sz="2000" b="0" dirty="0"/>
          </a:p>
          <a:p>
            <a:pPr marL="0" indent="0">
              <a:buNone/>
            </a:pPr>
            <a:endParaRPr lang="en-GB" b="0" dirty="0"/>
          </a:p>
          <a:p>
            <a:pPr marL="457200" indent="-457200">
              <a:buNone/>
            </a:pPr>
            <a:endParaRPr lang="en-GB" b="0" dirty="0"/>
          </a:p>
          <a:p>
            <a:pPr marL="0" indent="0">
              <a:buFont typeface="Wingdings" pitchFamily="2" charset="2"/>
              <a:buNone/>
            </a:pPr>
            <a:endParaRPr lang="en-GB" b="0" dirty="0"/>
          </a:p>
        </p:txBody>
      </p:sp>
      <p:pic>
        <p:nvPicPr>
          <p:cNvPr id="2" name="0502">
            <a:hlinkClick r:id="" action="ppaction://media"/>
            <a:extLst>
              <a:ext uri="{FF2B5EF4-FFF2-40B4-BE49-F238E27FC236}">
                <a16:creationId xmlns:a16="http://schemas.microsoft.com/office/drawing/2014/main" id="{46F27E53-CDAD-47BD-8428-EC7061252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589169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65"/>
    </mc:Choice>
    <mc:Fallback xmlns="">
      <p:transition spd="slow" advTm="29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0548-0570-413A-9C20-4C6C09AD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</p:spPr>
        <p:txBody>
          <a:bodyPr/>
          <a:lstStyle/>
          <a:p>
            <a:r>
              <a:rPr lang="en-US" dirty="0"/>
              <a:t>Limitations of MBR Partitioning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8ED8-477D-49CF-8289-7B18D5FD9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partition size</a:t>
            </a:r>
          </a:p>
          <a:p>
            <a:r>
              <a:rPr lang="en-US" dirty="0"/>
              <a:t>Supporting drives up to </a:t>
            </a:r>
            <a:r>
              <a:rPr lang="en-US" dirty="0">
                <a:highlight>
                  <a:srgbClr val="FFFF00"/>
                </a:highlight>
              </a:rPr>
              <a:t>2 terabytes (TB)</a:t>
            </a:r>
          </a:p>
          <a:p>
            <a:r>
              <a:rPr lang="en-US" dirty="0"/>
              <a:t>With larger storage drive, MBR cannot fully utilize its capacity.</a:t>
            </a:r>
          </a:p>
          <a:p>
            <a:r>
              <a:rPr lang="en-US" dirty="0">
                <a:highlight>
                  <a:srgbClr val="FFFF00"/>
                </a:highlight>
              </a:rPr>
              <a:t>Partition limitations</a:t>
            </a:r>
          </a:p>
          <a:p>
            <a:pPr lvl="1"/>
            <a:r>
              <a:rPr lang="en-US" dirty="0"/>
              <a:t>MBR has a </a:t>
            </a:r>
            <a:r>
              <a:rPr lang="en-US" dirty="0">
                <a:highlight>
                  <a:srgbClr val="FFFF00"/>
                </a:highlight>
              </a:rPr>
              <a:t>maximum limit of four primary or three primary and one extended partition.</a:t>
            </a:r>
            <a:endParaRPr lang="en-GB" dirty="0">
              <a:highlight>
                <a:srgbClr val="FFFF00"/>
              </a:highlight>
            </a:endParaRPr>
          </a:p>
        </p:txBody>
      </p:sp>
      <p:pic>
        <p:nvPicPr>
          <p:cNvPr id="5" name="0520">
            <a:hlinkClick r:id="" action="ppaction://media"/>
            <a:extLst>
              <a:ext uri="{FF2B5EF4-FFF2-40B4-BE49-F238E27FC236}">
                <a16:creationId xmlns:a16="http://schemas.microsoft.com/office/drawing/2014/main" id="{AD4F949B-7DE6-44D1-A552-C887E0627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78"/>
    </mc:Choice>
    <mc:Fallback xmlns="">
      <p:transition spd="slow" advTm="42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9A559E-1C33-4079-9763-3BDD111E6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00" y="908720"/>
            <a:ext cx="9144000" cy="5181600"/>
          </a:xfrm>
        </p:spPr>
        <p:txBody>
          <a:bodyPr/>
          <a:lstStyle/>
          <a:p>
            <a:r>
              <a:rPr lang="en-US" dirty="0"/>
              <a:t>Unified Extensible Firmware Interface (</a:t>
            </a:r>
            <a:r>
              <a:rPr lang="en-US" dirty="0">
                <a:highlight>
                  <a:srgbClr val="FFFF00"/>
                </a:highlight>
              </a:rPr>
              <a:t>UEFI</a:t>
            </a:r>
            <a:r>
              <a:rPr lang="en-US" dirty="0"/>
              <a:t>) standard</a:t>
            </a:r>
          </a:p>
          <a:p>
            <a:r>
              <a:rPr lang="en-US" dirty="0"/>
              <a:t>Replacement for the PC BIOS</a:t>
            </a:r>
          </a:p>
          <a:p>
            <a:r>
              <a:rPr lang="en-US" dirty="0"/>
              <a:t>All modern personal computer operating systems support GPT.</a:t>
            </a:r>
          </a:p>
          <a:p>
            <a:r>
              <a:rPr lang="en-US" dirty="0"/>
              <a:t>Including macOS and Microsoft Windows on the x86 architecture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0F157E1-3B1B-4D83-8A00-27DF867B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73667"/>
          </a:xfrm>
        </p:spPr>
        <p:txBody>
          <a:bodyPr/>
          <a:lstStyle/>
          <a:p>
            <a:r>
              <a:rPr lang="en-US" dirty="0"/>
              <a:t>GUID Partition Table</a:t>
            </a:r>
            <a:endParaRPr lang="en-GB" dirty="0"/>
          </a:p>
        </p:txBody>
      </p:sp>
      <p:pic>
        <p:nvPicPr>
          <p:cNvPr id="2" name="0521">
            <a:hlinkClick r:id="" action="ppaction://media"/>
            <a:extLst>
              <a:ext uri="{FF2B5EF4-FFF2-40B4-BE49-F238E27FC236}">
                <a16:creationId xmlns:a16="http://schemas.microsoft.com/office/drawing/2014/main" id="{2F46F9D2-1DD0-4741-A8C3-FC5226B986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8100" y="581897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1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89"/>
    </mc:Choice>
    <mc:Fallback xmlns="">
      <p:transition spd="slow" advTm="61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F883-E9EC-4319-B7F8-D665830C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73667"/>
          </a:xfrm>
        </p:spPr>
        <p:txBody>
          <a:bodyPr/>
          <a:lstStyle/>
          <a:p>
            <a:r>
              <a:rPr lang="en-US" dirty="0"/>
              <a:t>GUID Partition Table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8CAEF-890F-45F5-A425-799D811AD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949" y="792683"/>
            <a:ext cx="3842171" cy="51565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9E60C-9993-41FA-A22C-880F0FC34BB5}"/>
              </a:ext>
            </a:extLst>
          </p:cNvPr>
          <p:cNvSpPr/>
          <p:nvPr/>
        </p:nvSpPr>
        <p:spPr>
          <a:xfrm>
            <a:off x="179512" y="5966023"/>
            <a:ext cx="6534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hlinkClick r:id="rId5"/>
              </a:rPr>
              <a:t>https://en.wikipedia.org/wiki/GUID_Partition_Table#/media/File:GUID_Partition_Table_Scheme.svg</a:t>
            </a:r>
            <a:endParaRPr lang="en-GB" sz="800" dirty="0"/>
          </a:p>
          <a:p>
            <a:r>
              <a:rPr lang="en-GB" sz="800" dirty="0">
                <a:hlinkClick r:id="rId6"/>
              </a:rPr>
              <a:t>https://uefi.org/specs/UEFI/2.10/05_GUID_Partition_Table_Format.html</a:t>
            </a:r>
            <a:endParaRPr lang="en-GB" sz="800" dirty="0"/>
          </a:p>
          <a:p>
            <a:endParaRPr lang="en-GB" sz="800" dirty="0"/>
          </a:p>
        </p:txBody>
      </p:sp>
      <p:pic>
        <p:nvPicPr>
          <p:cNvPr id="3" name="0522">
            <a:hlinkClick r:id="" action="ppaction://media"/>
            <a:extLst>
              <a:ext uri="{FF2B5EF4-FFF2-40B4-BE49-F238E27FC236}">
                <a16:creationId xmlns:a16="http://schemas.microsoft.com/office/drawing/2014/main" id="{BAFE90AE-39F5-49E2-A480-F7D223C66F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37600" y="586211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8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6"/>
    </mc:Choice>
    <mc:Fallback xmlns="">
      <p:transition spd="slow" advTm="11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FBDB-7879-4867-B17E-135609905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7680"/>
            <a:ext cx="9144000" cy="5556920"/>
          </a:xfrm>
        </p:spPr>
        <p:txBody>
          <a:bodyPr/>
          <a:lstStyle/>
          <a:p>
            <a:r>
              <a:rPr lang="en-US" sz="2800" dirty="0"/>
              <a:t>Layout of a disk with the GUID Partition Table</a:t>
            </a:r>
          </a:p>
          <a:p>
            <a:r>
              <a:rPr lang="en-US" sz="2800" dirty="0"/>
              <a:t>Each logical block is 512 bytes in size and each entry has </a:t>
            </a:r>
            <a:r>
              <a:rPr lang="en-US" sz="2800" dirty="0">
                <a:highlight>
                  <a:srgbClr val="FFFF00"/>
                </a:highlight>
              </a:rPr>
              <a:t>128 bytes</a:t>
            </a:r>
            <a:r>
              <a:rPr lang="en-US" sz="2800" dirty="0"/>
              <a:t>. The corresponding partition entries are assumed to be located in </a:t>
            </a:r>
            <a:r>
              <a:rPr lang="en-US" sz="2800" dirty="0">
                <a:highlight>
                  <a:srgbClr val="FFFF00"/>
                </a:highlight>
              </a:rPr>
              <a:t>LBA</a:t>
            </a:r>
            <a:r>
              <a:rPr lang="en-US" sz="2800" dirty="0"/>
              <a:t> (Logical Block Addressing) 2–33.</a:t>
            </a:r>
          </a:p>
          <a:p>
            <a:r>
              <a:rPr lang="en-US" sz="2800" dirty="0"/>
              <a:t>Negative LBA addresses indicate a position from the end of the volume, with −1 being the last addressable block.</a:t>
            </a:r>
          </a:p>
          <a:p>
            <a:r>
              <a:rPr lang="en-US" sz="2800" dirty="0"/>
              <a:t>In MBR hard disk, the partitioning information is stored in the master boot record.</a:t>
            </a:r>
          </a:p>
          <a:p>
            <a:r>
              <a:rPr lang="en-US" sz="2800" dirty="0"/>
              <a:t>In GPT, the location information of partition tables is stored in the GPT header. For compatibility reasons, the first sector of the disk is reserved for a “protective MBR”, and the next is the GPT header.</a:t>
            </a:r>
            <a:endParaRPr lang="en-GB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4CED1C-4334-4374-92B3-BD6E67CF1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73667"/>
          </a:xfrm>
        </p:spPr>
        <p:txBody>
          <a:bodyPr/>
          <a:lstStyle/>
          <a:p>
            <a:r>
              <a:rPr lang="en-US" dirty="0"/>
              <a:t>GUID Partition Table</a:t>
            </a:r>
            <a:endParaRPr lang="en-GB" dirty="0"/>
          </a:p>
        </p:txBody>
      </p:sp>
      <p:pic>
        <p:nvPicPr>
          <p:cNvPr id="2" name="0523">
            <a:hlinkClick r:id="" action="ppaction://media"/>
            <a:extLst>
              <a:ext uri="{FF2B5EF4-FFF2-40B4-BE49-F238E27FC236}">
                <a16:creationId xmlns:a16="http://schemas.microsoft.com/office/drawing/2014/main" id="{19DA17A5-97D8-443F-919B-8ACD7ADBF7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0526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9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593"/>
    </mc:Choice>
    <mc:Fallback xmlns="">
      <p:transition spd="slow" advTm="128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1F10-61F9-4032-B2CF-FAC232A6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36" y="0"/>
            <a:ext cx="9158235" cy="795898"/>
          </a:xfrm>
        </p:spPr>
        <p:txBody>
          <a:bodyPr/>
          <a:lstStyle/>
          <a:p>
            <a:r>
              <a:rPr lang="en-GB" dirty="0"/>
              <a:t>MBR VS GPT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AF78-9D86-45C5-BF74-AADB8B6D1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764704"/>
            <a:ext cx="4976622" cy="29859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B555A6-7B59-420A-AA0B-2D670DD4D95F}"/>
              </a:ext>
            </a:extLst>
          </p:cNvPr>
          <p:cNvSpPr/>
          <p:nvPr/>
        </p:nvSpPr>
        <p:spPr>
          <a:xfrm>
            <a:off x="18237" y="605373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5"/>
              </a:rPr>
              <a:t>https://www.easeus.com/partition-master/mbr-vs-gpt.html</a:t>
            </a:r>
            <a:endParaRPr lang="en-GB" sz="800" dirty="0"/>
          </a:p>
          <a:p>
            <a:endParaRPr lang="en-GB" sz="800" dirty="0"/>
          </a:p>
        </p:txBody>
      </p:sp>
      <p:pic>
        <p:nvPicPr>
          <p:cNvPr id="3" name="0524">
            <a:hlinkClick r:id="" action="ppaction://media"/>
            <a:extLst>
              <a:ext uri="{FF2B5EF4-FFF2-40B4-BE49-F238E27FC236}">
                <a16:creationId xmlns:a16="http://schemas.microsoft.com/office/drawing/2014/main" id="{48080E45-99AD-4D98-AA41-459DB8D039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9378" y="5893970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4F74F-1782-4D05-955E-6FD0EFF6A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378" y="3251339"/>
            <a:ext cx="4976622" cy="29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41"/>
    </mc:Choice>
    <mc:Fallback xmlns="">
      <p:transition spd="slow" advTm="148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1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8100" y="764704"/>
            <a:ext cx="9182100" cy="5472608"/>
          </a:xfrm>
        </p:spPr>
        <p:txBody>
          <a:bodyPr/>
          <a:lstStyle/>
          <a:p>
            <a:pPr algn="just"/>
            <a:r>
              <a:rPr lang="en-US" sz="2800" dirty="0"/>
              <a:t>MBR - A single hard disk can have up to 4 primary partitions, or 3 primary and 1 extended partition.</a:t>
            </a:r>
          </a:p>
          <a:p>
            <a:pPr algn="just"/>
            <a:r>
              <a:rPr lang="en-US" sz="2800" dirty="0"/>
              <a:t>MBR - A partitioned disk has a master boot record that contains information about partitions on the disk.</a:t>
            </a:r>
          </a:p>
          <a:p>
            <a:pPr algn="just"/>
            <a:r>
              <a:rPr lang="en-SG" sz="2800" dirty="0"/>
              <a:t>MBR - The partition table holds information to identify the type, size and location of the partition, and whether it is active or not. </a:t>
            </a:r>
          </a:p>
          <a:p>
            <a:pPr algn="just"/>
            <a:r>
              <a:rPr lang="en-US" sz="2800" dirty="0"/>
              <a:t>MBR and GPT are two standards for disk layout. Each has its own advantages and disadvantages.</a:t>
            </a:r>
          </a:p>
          <a:p>
            <a:pPr algn="just"/>
            <a:r>
              <a:rPr lang="en-US" sz="2800" dirty="0"/>
              <a:t>Understanding MBR and GPT disk structure and tech specifications, helps forensic investigator understand partitioning scheme of Windows devices.</a:t>
            </a:r>
          </a:p>
          <a:p>
            <a:endParaRPr lang="en-US" sz="2800" dirty="0"/>
          </a:p>
        </p:txBody>
      </p:sp>
      <p:pic>
        <p:nvPicPr>
          <p:cNvPr id="5" name="0525">
            <a:hlinkClick r:id="" action="ppaction://media"/>
            <a:extLst>
              <a:ext uri="{FF2B5EF4-FFF2-40B4-BE49-F238E27FC236}">
                <a16:creationId xmlns:a16="http://schemas.microsoft.com/office/drawing/2014/main" id="{CCB98BBB-96F2-4685-AC2F-A3F72D001E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9009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12"/>
    </mc:Choice>
    <mc:Fallback xmlns="">
      <p:transition spd="slow" advTm="33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Partitioning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Primary partitioning</a:t>
            </a:r>
          </a:p>
          <a:p>
            <a:pPr lvl="1"/>
            <a:r>
              <a:rPr lang="en-SG" b="0" dirty="0"/>
              <a:t>The </a:t>
            </a:r>
            <a:r>
              <a:rPr lang="en-SG" b="0" dirty="0">
                <a:highlight>
                  <a:srgbClr val="FFFF00"/>
                </a:highlight>
              </a:rPr>
              <a:t>subdividing of a hard disk drive</a:t>
            </a:r>
            <a:r>
              <a:rPr lang="en-SG" b="0" dirty="0"/>
              <a:t>. </a:t>
            </a:r>
          </a:p>
          <a:p>
            <a:pPr lvl="1"/>
            <a:r>
              <a:rPr lang="en-US" b="0" dirty="0"/>
              <a:t>A single hard disk can have up to </a:t>
            </a:r>
            <a:r>
              <a:rPr lang="en-US" b="0" dirty="0">
                <a:highlight>
                  <a:srgbClr val="FFFF00"/>
                </a:highlight>
              </a:rPr>
              <a:t>4 </a:t>
            </a:r>
            <a:r>
              <a:rPr lang="en-SG" b="0" dirty="0">
                <a:highlight>
                  <a:srgbClr val="FFFF00"/>
                </a:highlight>
              </a:rPr>
              <a:t>primary</a:t>
            </a:r>
            <a:r>
              <a:rPr lang="en-US" b="0" dirty="0">
                <a:highlight>
                  <a:srgbClr val="FFFF00"/>
                </a:highlight>
              </a:rPr>
              <a:t> partitions</a:t>
            </a:r>
            <a:r>
              <a:rPr lang="en-SG" b="0" dirty="0"/>
              <a:t>. </a:t>
            </a:r>
          </a:p>
          <a:p>
            <a:pPr lvl="1"/>
            <a:r>
              <a:rPr lang="en-SG" b="0" dirty="0"/>
              <a:t>If there are multiple operating systems on the disk, each one is typically assigned to its own primary partition. </a:t>
            </a:r>
          </a:p>
        </p:txBody>
      </p:sp>
      <p:pic>
        <p:nvPicPr>
          <p:cNvPr id="5" name="0503">
            <a:hlinkClick r:id="" action="ppaction://media"/>
            <a:extLst>
              <a:ext uri="{FF2B5EF4-FFF2-40B4-BE49-F238E27FC236}">
                <a16:creationId xmlns:a16="http://schemas.microsoft.com/office/drawing/2014/main" id="{101D8A0E-9522-4CEA-A0FC-5C61DFE2B9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3956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06"/>
    </mc:Choice>
    <mc:Fallback xmlns="">
      <p:transition spd="slow" advTm="44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</a:t>
            </a:r>
            <a:r>
              <a:rPr lang="en-US" dirty="0" err="1"/>
              <a:t>vs</a:t>
            </a:r>
            <a:r>
              <a:rPr lang="en-US" dirty="0"/>
              <a:t> Partitions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 partition is a collection of (physically) consecutive sectors.</a:t>
            </a:r>
          </a:p>
          <a:p>
            <a:r>
              <a:rPr lang="en-US" b="0" dirty="0"/>
              <a:t>A volume is a collection of (logically) addressable sectors. </a:t>
            </a:r>
            <a:endParaRPr lang="en-US" b="0" dirty="0">
              <a:sym typeface="Wingdings" pitchFamily="2" charset="2"/>
            </a:endParaRPr>
          </a:p>
          <a:p>
            <a:pPr lvl="1"/>
            <a:r>
              <a:rPr lang="en-US" b="0" dirty="0">
                <a:sym typeface="Wingdings" pitchFamily="2" charset="2"/>
              </a:rPr>
              <a:t>Data contained in the volume may appear consecutive, but only </a:t>
            </a:r>
            <a:r>
              <a:rPr lang="en-US" b="0" u="sng" dirty="0">
                <a:sym typeface="Wingdings" pitchFamily="2" charset="2"/>
              </a:rPr>
              <a:t>logically</a:t>
            </a:r>
            <a:r>
              <a:rPr lang="en-US" b="0" dirty="0">
                <a:sym typeface="Wingdings" pitchFamily="2" charset="2"/>
              </a:rPr>
              <a:t>.</a:t>
            </a:r>
          </a:p>
          <a:p>
            <a:r>
              <a:rPr lang="en-US" b="0" dirty="0"/>
              <a:t>Typically when a partition is created on a single hard disk, it automatically becomes a volume and is assigned a drive letter (e.g. C:, D:, etc.).</a:t>
            </a:r>
            <a:endParaRPr lang="en-SG" b="0" dirty="0"/>
          </a:p>
          <a:p>
            <a:endParaRPr lang="en-SG" dirty="0"/>
          </a:p>
        </p:txBody>
      </p:sp>
      <p:pic>
        <p:nvPicPr>
          <p:cNvPr id="5" name="0504">
            <a:hlinkClick r:id="" action="ppaction://media"/>
            <a:extLst>
              <a:ext uri="{FF2B5EF4-FFF2-40B4-BE49-F238E27FC236}">
                <a16:creationId xmlns:a16="http://schemas.microsoft.com/office/drawing/2014/main" id="{03883BB8-7AFA-4B16-A534-552AA99307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57478" y="588797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16"/>
    </mc:Choice>
    <mc:Fallback xmlns="">
      <p:transition spd="slow" advTm="31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673CC8-BDF8-470E-A9B3-B20D25C1D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660" y="1484784"/>
            <a:ext cx="8130480" cy="35570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38162C-C26C-4CC0-AAD4-662554D5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 dirty="0"/>
              <a:t>Volumes </a:t>
            </a:r>
            <a:r>
              <a:rPr lang="en-US" dirty="0" err="1"/>
              <a:t>vs</a:t>
            </a:r>
            <a:r>
              <a:rPr lang="en-US" dirty="0"/>
              <a:t> Partitions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08F036-4971-42B5-AC28-563C73BD5570}"/>
              </a:ext>
            </a:extLst>
          </p:cNvPr>
          <p:cNvSpPr/>
          <p:nvPr/>
        </p:nvSpPr>
        <p:spPr>
          <a:xfrm>
            <a:off x="395536" y="5986046"/>
            <a:ext cx="7830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hlinkClick r:id="rId5"/>
              </a:rPr>
              <a:t>https://recoverit.wondershare.com/partition-tips/partition-vs-volume.html</a:t>
            </a:r>
            <a:endParaRPr lang="en-GB" sz="800" dirty="0"/>
          </a:p>
          <a:p>
            <a:endParaRPr lang="en-GB" sz="800" dirty="0"/>
          </a:p>
        </p:txBody>
      </p:sp>
      <p:pic>
        <p:nvPicPr>
          <p:cNvPr id="2" name="0505">
            <a:hlinkClick r:id="" action="ppaction://media"/>
            <a:extLst>
              <a:ext uri="{FF2B5EF4-FFF2-40B4-BE49-F238E27FC236}">
                <a16:creationId xmlns:a16="http://schemas.microsoft.com/office/drawing/2014/main" id="{DB9EED91-AEA0-41BC-A3FA-0A7DB2332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58403" y="591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7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48"/>
    </mc:Choice>
    <mc:Fallback xmlns="">
      <p:transition spd="slow" advTm="13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28556"/>
            <a:ext cx="8991600" cy="685800"/>
          </a:xfrm>
        </p:spPr>
        <p:txBody>
          <a:bodyPr/>
          <a:lstStyle/>
          <a:p>
            <a:r>
              <a:rPr lang="en-US" dirty="0"/>
              <a:t>Physical and Logical Drives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Physical device - 1 physical drive, Disk 0</a:t>
            </a:r>
          </a:p>
          <a:p>
            <a:r>
              <a:rPr lang="en-US" b="0" dirty="0"/>
              <a:t>Logical volume – 3 logical volumes, C, D and S Drives</a:t>
            </a:r>
            <a:endParaRPr lang="en-SG" b="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1720" y="2443067"/>
            <a:ext cx="5987961" cy="360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0506">
            <a:hlinkClick r:id="" action="ppaction://media"/>
            <a:extLst>
              <a:ext uri="{FF2B5EF4-FFF2-40B4-BE49-F238E27FC236}">
                <a16:creationId xmlns:a16="http://schemas.microsoft.com/office/drawing/2014/main" id="{7BF7A8A9-CB44-47A4-8607-A0BC58E46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1"/>
    </mc:Choice>
    <mc:Fallback xmlns="">
      <p:transition spd="slow" advTm="13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Partitioning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Extended partition</a:t>
            </a:r>
          </a:p>
          <a:p>
            <a:pPr lvl="1"/>
            <a:endParaRPr lang="en-US" b="0" dirty="0"/>
          </a:p>
          <a:p>
            <a:pPr lvl="1"/>
            <a:r>
              <a:rPr lang="en-US" b="0" dirty="0">
                <a:highlight>
                  <a:srgbClr val="FFFF00"/>
                </a:highlight>
              </a:rPr>
              <a:t>One of the 4 primary partitions may be subdivided into multiple partitions (volumes), </a:t>
            </a:r>
            <a:r>
              <a:rPr lang="en-US" b="0" dirty="0"/>
              <a:t>therefore allowing 2 or more volumes to exist within one partition.</a:t>
            </a:r>
          </a:p>
          <a:p>
            <a:pPr marL="457200" lvl="1" indent="0">
              <a:buNone/>
            </a:pPr>
            <a:endParaRPr lang="en-US" b="0" dirty="0"/>
          </a:p>
          <a:p>
            <a:pPr lvl="1"/>
            <a:r>
              <a:rPr lang="en-US" b="0" dirty="0"/>
              <a:t>This subdivided partition is referred to as an </a:t>
            </a:r>
            <a:r>
              <a:rPr lang="en-US" b="0" u="sng" dirty="0">
                <a:highlight>
                  <a:srgbClr val="FFFF00"/>
                </a:highlight>
              </a:rPr>
              <a:t>extended</a:t>
            </a:r>
            <a:r>
              <a:rPr lang="en-US" b="0" dirty="0"/>
              <a:t> partition.</a:t>
            </a:r>
            <a:endParaRPr lang="en-SG" b="0" dirty="0"/>
          </a:p>
          <a:p>
            <a:pPr lvl="1"/>
            <a:endParaRPr lang="en-SG" dirty="0"/>
          </a:p>
        </p:txBody>
      </p:sp>
      <p:pic>
        <p:nvPicPr>
          <p:cNvPr id="5" name="0507">
            <a:hlinkClick r:id="" action="ppaction://media"/>
            <a:extLst>
              <a:ext uri="{FF2B5EF4-FFF2-40B4-BE49-F238E27FC236}">
                <a16:creationId xmlns:a16="http://schemas.microsoft.com/office/drawing/2014/main" id="{0B08A152-13A5-4E9C-A872-2E28027B3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3243" y="5861878"/>
            <a:ext cx="406400" cy="406400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1FABFA6-DE9D-BCA8-8820-2216915BD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4653136"/>
            <a:ext cx="3944740" cy="189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7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78"/>
    </mc:Choice>
    <mc:Fallback xmlns="">
      <p:transition spd="slow" advTm="3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File System?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85588"/>
            <a:ext cx="8812088" cy="5181600"/>
          </a:xfrm>
        </p:spPr>
        <p:txBody>
          <a:bodyPr/>
          <a:lstStyle/>
          <a:p>
            <a:r>
              <a:rPr lang="en-US" b="0" dirty="0"/>
              <a:t>File systems provide a mechanism for users to </a:t>
            </a:r>
            <a:r>
              <a:rPr lang="en-US" b="0" dirty="0">
                <a:highlight>
                  <a:srgbClr val="FFFF00"/>
                </a:highlight>
              </a:rPr>
              <a:t>store data in a hierarchy of files and directories</a:t>
            </a:r>
            <a:r>
              <a:rPr lang="en-US" b="0" dirty="0"/>
              <a:t>.</a:t>
            </a:r>
          </a:p>
          <a:p>
            <a:endParaRPr lang="en-US" sz="2000" b="0" dirty="0"/>
          </a:p>
          <a:p>
            <a:r>
              <a:rPr lang="en-US" b="0" dirty="0"/>
              <a:t>It consists of structural and user data that are organized such that the </a:t>
            </a:r>
            <a:r>
              <a:rPr lang="en-US" b="0" dirty="0">
                <a:highlight>
                  <a:srgbClr val="FFFF00"/>
                </a:highlight>
              </a:rPr>
              <a:t>computer knows where to find them</a:t>
            </a:r>
            <a:r>
              <a:rPr lang="en-US" b="0" dirty="0"/>
              <a:t>.</a:t>
            </a:r>
          </a:p>
          <a:p>
            <a:endParaRPr lang="en-US" sz="2000" b="0" dirty="0"/>
          </a:p>
          <a:p>
            <a:r>
              <a:rPr lang="en-US" b="0" dirty="0"/>
              <a:t>Windows File System:</a:t>
            </a:r>
          </a:p>
          <a:p>
            <a:pPr lvl="1"/>
            <a:r>
              <a:rPr lang="en-US" sz="2400" b="0" dirty="0"/>
              <a:t>FAT 12/16/32 (File Allocation Table) – older systems</a:t>
            </a:r>
          </a:p>
          <a:p>
            <a:pPr lvl="1"/>
            <a:r>
              <a:rPr lang="en-US" sz="2400" b="0" dirty="0">
                <a:highlight>
                  <a:srgbClr val="FFFF00"/>
                </a:highlight>
              </a:rPr>
              <a:t>NTFS</a:t>
            </a:r>
            <a:r>
              <a:rPr lang="zh-CN" altLang="en-US" sz="2400" b="0" dirty="0"/>
              <a:t>（</a:t>
            </a:r>
            <a:r>
              <a:rPr lang="en-US" altLang="zh-CN" sz="2400" b="0" dirty="0"/>
              <a:t>New Technology File System</a:t>
            </a:r>
            <a:r>
              <a:rPr lang="zh-CN" altLang="en-US" sz="2400" b="0" dirty="0"/>
              <a:t>）</a:t>
            </a:r>
            <a:r>
              <a:rPr lang="en-US" altLang="zh-CN" sz="2400" b="0" dirty="0"/>
              <a:t>- windows</a:t>
            </a:r>
            <a:endParaRPr lang="en-US" sz="2400" b="0" dirty="0"/>
          </a:p>
          <a:p>
            <a:pPr lvl="1"/>
            <a:r>
              <a:rPr lang="en-SG" sz="2400" b="0" dirty="0" err="1"/>
              <a:t>ReFS</a:t>
            </a:r>
            <a:r>
              <a:rPr lang="en-SG" sz="2400" b="0" dirty="0"/>
              <a:t> (Resilient File System) -servers</a:t>
            </a:r>
          </a:p>
          <a:p>
            <a:pPr lvl="1"/>
            <a:endParaRPr lang="en-SG" sz="1000" b="0" dirty="0"/>
          </a:p>
          <a:p>
            <a:pPr marL="457200" lvl="1" indent="0">
              <a:buNone/>
            </a:pPr>
            <a:r>
              <a:rPr lang="en-SG" sz="1800" b="0" i="1" dirty="0">
                <a:hlinkClick r:id="rId5"/>
              </a:rPr>
              <a:t>https://www.youtube.com/watch?v=mzUyMy7Ihk0</a:t>
            </a:r>
            <a:endParaRPr lang="en-SG" sz="1800" b="0" i="1" dirty="0"/>
          </a:p>
          <a:p>
            <a:pPr marL="457200" lvl="1" indent="0">
              <a:buNone/>
            </a:pPr>
            <a:endParaRPr lang="en-SG" sz="2400" b="0" dirty="0"/>
          </a:p>
        </p:txBody>
      </p:sp>
      <p:pic>
        <p:nvPicPr>
          <p:cNvPr id="5" name="0508">
            <a:hlinkClick r:id="" action="ppaction://media"/>
            <a:extLst>
              <a:ext uri="{FF2B5EF4-FFF2-40B4-BE49-F238E27FC236}">
                <a16:creationId xmlns:a16="http://schemas.microsoft.com/office/drawing/2014/main" id="{3D445075-3036-4FD4-BD13-C354F4F76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17722" y="58639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10"/>
    </mc:Choice>
    <mc:Fallback xmlns="">
      <p:transition spd="slow" advTm="80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Allocation Table</a:t>
            </a:r>
          </a:p>
        </p:txBody>
      </p:sp>
      <p:pic>
        <p:nvPicPr>
          <p:cNvPr id="5" name="V2Gxqv3bJC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30135" y="980728"/>
            <a:ext cx="7959885" cy="44774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5863980"/>
            <a:ext cx="79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6"/>
              </a:rPr>
              <a:t>https://www.youtube.com/watch?v=V2Gxqv3bJCk&amp;list=PLdWRtaJr2DkAIrj-PEzhLy-4faRkhY_2m&amp;index=7</a:t>
            </a:r>
            <a:endParaRPr lang="en-US" sz="1100" dirty="0"/>
          </a:p>
        </p:txBody>
      </p:sp>
      <p:pic>
        <p:nvPicPr>
          <p:cNvPr id="3" name="0509">
            <a:hlinkClick r:id="" action="ppaction://media"/>
            <a:extLst>
              <a:ext uri="{FF2B5EF4-FFF2-40B4-BE49-F238E27FC236}">
                <a16:creationId xmlns:a16="http://schemas.microsoft.com/office/drawing/2014/main" id="{94DE4942-CDB5-4156-A10B-92FB9C7F771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37600" y="591367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39"/>
    </mc:Choice>
    <mc:Fallback xmlns="">
      <p:transition spd="slow" advTm="13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376&quot;/&gt;&lt;/object&gt;&lt;object type=&quot;3&quot; unique_id=&quot;10006&quot;&gt;&lt;property id=&quot;20148&quot; value=&quot;5&quot;/&gt;&lt;property id=&quot;20300&quot; value=&quot;Slide 2 - &amp;quot;Objectives&amp;quot;&quot;/&gt;&lt;property id=&quot;20307&quot; value=&quot;380&quot;/&gt;&lt;/object&gt;&lt;object type=&quot;3&quot; unique_id=&quot;10008&quot;&gt;&lt;property id=&quot;20148&quot; value=&quot;5&quot;/&gt;&lt;property id=&quot;20300&quot; value=&quot;Slide 32 - &amp;quot;Reference Books&amp;quot;&quot;/&gt;&lt;property id=&quot;20307&quot; value=&quot;437&quot;/&gt;&lt;/object&gt;&lt;object type=&quot;3&quot; unique_id=&quot;10505&quot;&gt;&lt;property id=&quot;20148&quot; value=&quot;5&quot;/&gt;&lt;property id=&quot;20300&quot; value=&quot;Slide 4 - &amp;quot;Introduction to Physical Security&amp;quot;&quot;/&gt;&lt;property id=&quot;20307&quot; value=&quot;446&quot;/&gt;&lt;/object&gt;&lt;object type=&quot;3&quot; unique_id=&quot;10587&quot;&gt;&lt;property id=&quot;20148&quot; value=&quot;5&quot;/&gt;&lt;property id=&quot;20300&quot; value=&quot;Slide 8 - &amp;quot;Access Control&amp;quot;&quot;/&gt;&lt;property id=&quot;20307&quot; value=&quot;449&quot;/&gt;&lt;/object&gt;&lt;object type=&quot;3&quot; unique_id=&quot;10588&quot;&gt;&lt;property id=&quot;20148&quot; value=&quot;5&quot;/&gt;&lt;property id=&quot;20300&quot; value=&quot;Slide 21 - &amp;quot;Intrusion Detection&amp;quot;&quot;/&gt;&lt;property id=&quot;20307&quot; value=&quot;450&quot;/&gt;&lt;/object&gt;&lt;object type=&quot;3&quot; unique_id=&quot;10589&quot;&gt;&lt;property id=&quot;20148&quot; value=&quot;5&quot;/&gt;&lt;property id=&quot;20300&quot; value=&quot;Slide 18 - &amp;quot;Video Monitoring&amp;quot;&quot;/&gt;&lt;property id=&quot;20307&quot; value=&quot;451&quot;/&gt;&lt;/object&gt;&lt;object type=&quot;3&quot; unique_id=&quot;10787&quot;&gt;&lt;property id=&quot;20148&quot; value=&quot;5&quot;/&gt;&lt;property id=&quot;20300&quot; value=&quot;Slide 9 - &amp;quot;Facility Access Control&amp;quot;&quot;/&gt;&lt;property id=&quot;20307&quot; value=&quot;452&quot;/&gt;&lt;/object&gt;&lt;object type=&quot;3&quot; unique_id=&quot;10836&quot;&gt;&lt;property id=&quot;20148&quot; value=&quot;5&quot;/&gt;&lt;property id=&quot;20300&quot; value=&quot;Slide 14 - &amp;quot;Personnel Access Control&amp;quot;&quot;/&gt;&lt;property id=&quot;20307&quot; value=&quot;453&quot;/&gt;&lt;/object&gt;&lt;object type=&quot;3&quot; unique_id=&quot;10922&quot;&gt;&lt;property id=&quot;20148&quot; value=&quot;5&quot;/&gt;&lt;property id=&quot;20300&quot; value=&quot;Slide 17 - &amp;quot;Personnel Access Control – cont.&amp;quot;&quot;/&gt;&lt;property id=&quot;20307&quot; value=&quot;454&quot;/&gt;&lt;/object&gt;&lt;object type=&quot;3&quot; unique_id=&quot;11085&quot;&gt;&lt;property id=&quot;20148&quot; value=&quot;5&quot;/&gt;&lt;property id=&quot;20300&quot; value=&quot;Slide 10 - &amp;quot;Mechanical Locks&amp;quot;&quot;/&gt;&lt;property id=&quot;20307&quot; value=&quot;455&quot;/&gt;&lt;/object&gt;&lt;object type=&quot;3&quot; unique_id=&quot;11361&quot;&gt;&lt;property id=&quot;20148&quot; value=&quot;5&quot;/&gt;&lt;property id=&quot;20300&quot; value=&quot;Slide 12 - &amp;quot;Lock Picking&amp;quot;&quot;/&gt;&lt;property id=&quot;20307&quot; value=&quot;456&quot;/&gt;&lt;/object&gt;&lt;object type=&quot;3&quot; unique_id=&quot;11434&quot;&gt;&lt;property id=&quot;20148&quot; value=&quot;5&quot;/&gt;&lt;property id=&quot;20300&quot; value=&quot;Slide 19 - &amp;quot;Closed-Circuit TV (CCTV) System&amp;quot;&quot;/&gt;&lt;property id=&quot;20307&quot; value=&quot;457&quot;/&gt;&lt;/object&gt;&lt;object type=&quot;3&quot; unique_id=&quot;11591&quot;&gt;&lt;property id=&quot;20148&quot; value=&quot;5&quot;/&gt;&lt;property id=&quot;20300&quot; value=&quot;Slide 3 - &amp;quot;Why Physical Security?&amp;quot;&quot;/&gt;&lt;property id=&quot;20307&quot; value=&quot;459&quot;/&gt;&lt;/object&gt;&lt;object type=&quot;3&quot; unique_id=&quot;11812&quot;&gt;&lt;property id=&quot;20148&quot; value=&quot;5&quot;/&gt;&lt;property id=&quot;20300&quot; value=&quot;Slide 31 - &amp;quot;Summary&amp;quot;&quot;/&gt;&lt;property id=&quot;20307&quot; value=&quot;460&quot;/&gt;&lt;/object&gt;&lt;object type=&quot;3&quot; unique_id=&quot;11973&quot;&gt;&lt;property id=&quot;20148&quot; value=&quot;5&quot;/&gt;&lt;property id=&quot;20300&quot; value=&quot;Slide 5 - &amp;quot;Introduction to Physical Security – cont.&amp;quot;&quot;/&gt;&lt;property id=&quot;20307&quot; value=&quot;461&quot;/&gt;&lt;/object&gt;&lt;object type=&quot;3&quot; unique_id=&quot;12142&quot;&gt;&lt;property id=&quot;20148&quot; value=&quot;5&quot;/&gt;&lt;property id=&quot;20300&quot; value=&quot;Slide 11 - &amp;quot;Types of Tumbler Locks&amp;quot;&quot;/&gt;&lt;property id=&quot;20307&quot; value=&quot;462&quot;/&gt;&lt;/object&gt;&lt;object type=&quot;3&quot; unique_id=&quot;12253&quot;&gt;&lt;property id=&quot;20148&quot; value=&quot;5&quot;/&gt;&lt;property id=&quot;20300&quot; value=&quot;Slide 15 - &amp;quot;Biometric System &amp;quot;&quot;/&gt;&lt;property id=&quot;20307&quot; value=&quot;463&quot;/&gt;&lt;/object&gt;&lt;object type=&quot;3&quot; unique_id=&quot;12369&quot;&gt;&lt;property id=&quot;20148&quot; value=&quot;5&quot;/&gt;&lt;property id=&quot;20300&quot; value=&quot;Slide 20 - &amp;quot;Closed-Circuit TV (CCTV) System – cont.&amp;quot;&quot;/&gt;&lt;property id=&quot;20307&quot; value=&quot;464&quot;/&gt;&lt;/object&gt;&lt;object type=&quot;3&quot; unique_id=&quot;12682&quot;&gt;&lt;property id=&quot;20148&quot; value=&quot;5&quot;/&gt;&lt;property id=&quot;20300&quot; value=&quot;Slide 6 - &amp;quot;Physical Security Checklist&amp;quot;&quot;/&gt;&lt;property id=&quot;20307&quot; value=&quot;465&quot;/&gt;&lt;/object&gt;&lt;object type=&quot;3&quot; unique_id=&quot;12971&quot;&gt;&lt;property id=&quot;20148&quot; value=&quot;5&quot;/&gt;&lt;property id=&quot;20300&quot; value=&quot;Slide 16 - &amp;quot;Smart Cards&amp;quot;&quot;/&gt;&lt;property id=&quot;20307&quot; value=&quot;467&quot;/&gt;&lt;/object&gt;&lt;object type=&quot;3&quot; unique_id=&quot;12972&quot;&gt;&lt;property id=&quot;20148&quot; value=&quot;5&quot;/&gt;&lt;property id=&quot;20300&quot; value=&quot;Slide 22 - &amp;quot;Intrusion Detection Systems &amp;quot;&quot;/&gt;&lt;property id=&quot;20307&quot; value=&quot;466&quot;/&gt;&lt;/object&gt;&lt;object type=&quot;3&quot; unique_id=&quot;13289&quot;&gt;&lt;property id=&quot;20148&quot; value=&quot;5&quot;/&gt;&lt;property id=&quot;20300&quot; value=&quot;Slide 23 - &amp;quot;Intrusion Detection Systems – cont. &amp;quot;&quot;/&gt;&lt;property id=&quot;20307&quot; value=&quot;469&quot;/&gt;&lt;/object&gt;&lt;object type=&quot;3&quot; unique_id=&quot;13491&quot;&gt;&lt;property id=&quot;20148&quot; value=&quot;5&quot;/&gt;&lt;property id=&quot;20300&quot; value=&quot;Slide 7 - &amp;quot;Environmental Design&amp;quot;&quot;/&gt;&lt;property id=&quot;20307&quot; value=&quot;471&quot;/&gt;&lt;/object&gt;&lt;object type=&quot;3&quot; unique_id=&quot;13822&quot;&gt;&lt;property id=&quot;20148&quot; value=&quot;5&quot;/&gt;&lt;property id=&quot;20300&quot; value=&quot;Slide 25 - &amp;quot;Server Room&amp;quot;&quot;/&gt;&lt;property id=&quot;20307&quot; value=&quot;472&quot;/&gt;&lt;/object&gt;&lt;object type=&quot;3&quot; unique_id=&quot;14164&quot;&gt;&lt;property id=&quot;20148&quot; value=&quot;5&quot;/&gt;&lt;property id=&quot;20300&quot; value=&quot;Slide 26 - &amp;quot;A Secured Server Room&amp;quot;&quot;/&gt;&lt;property id=&quot;20307&quot; value=&quot;473&quot;/&gt;&lt;/object&gt;&lt;object type=&quot;3&quot; unique_id=&quot;14194&quot;&gt;&lt;property id=&quot;20148&quot; value=&quot;5&quot;/&gt;&lt;property id=&quot;20300&quot; value=&quot;Slide 27 - &amp;quot;Physical Attacks on Windows OS&amp;quot;&quot;/&gt;&lt;property id=&quot;20307&quot; value=&quot;474&quot;/&gt;&lt;/object&gt;&lt;object type=&quot;3&quot; unique_id=&quot;20844&quot;&gt;&lt;property id=&quot;20148&quot; value=&quot;5&quot;/&gt;&lt;property id=&quot;20300&quot; value=&quot;Slide 28 - &amp;quot;Offline Attacks&amp;quot;&quot;/&gt;&lt;property id=&quot;20307&quot; value=&quot;475&quot;/&gt;&lt;/object&gt;&lt;object type=&quot;3&quot; unique_id=&quot;21000&quot;&gt;&lt;property id=&quot;20148&quot; value=&quot;5&quot;/&gt;&lt;property id=&quot;20300&quot; value=&quot;Slide 30 - &amp;quot;Countermeasures&amp;quot;&quot;/&gt;&lt;property id=&quot;20307&quot; value=&quot;476&quot;/&gt;&lt;/object&gt;&lt;object type=&quot;3&quot; unique_id=&quot;21316&quot;&gt;&lt;property id=&quot;20148&quot; value=&quot;5&quot;/&gt;&lt;property id=&quot;20300&quot; value=&quot;Slide 29 - &amp;quot;Online Attacks&amp;quot;&quot;/&gt;&lt;property id=&quot;20307&quot; value=&quot;477&quot;/&gt;&lt;/object&gt;&lt;object type=&quot;3&quot; unique_id=&quot;21349&quot;&gt;&lt;property id=&quot;20148&quot; value=&quot;5&quot;/&gt;&lt;property id=&quot;20300&quot; value=&quot;Slide 24 - &amp;quot;Response &amp;quot;&quot;/&gt;&lt;property id=&quot;20307&quot; value=&quot;478&quot;/&gt;&lt;/object&gt;&lt;object type=&quot;3&quot; unique_id=&quot;21383&quot;&gt;&lt;property id=&quot;20148&quot; value=&quot;5&quot;/&gt;&lt;property id=&quot;20300&quot; value=&quot;Slide 13 - &amp;quot;Lock Picking – cont.&amp;quot;&quot;/&gt;&lt;property id=&quot;20307&quot; value=&quot;479&quot;/&gt;&lt;/object&gt;&lt;/object&gt;&lt;/object&gt;&lt;/database&gt;"/>
</p:tagLst>
</file>

<file path=ppt/theme/theme1.xml><?xml version="1.0" encoding="utf-8"?>
<a:theme xmlns:a="http://schemas.openxmlformats.org/drawingml/2006/main" name="Contport">
  <a:themeElements>
    <a:clrScheme name="Contpor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port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tpor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5B4D96DB587E42989A6DA86F8D438D" ma:contentTypeVersion="18" ma:contentTypeDescription="Create a new document." ma:contentTypeScope="" ma:versionID="27b2ad728c0d586e3d7bb482688600c1">
  <xsd:schema xmlns:xsd="http://www.w3.org/2001/XMLSchema" xmlns:xs="http://www.w3.org/2001/XMLSchema" xmlns:p="http://schemas.microsoft.com/office/2006/metadata/properties" xmlns:ns1="http://schemas.microsoft.com/sharepoint/v3" xmlns:ns2="ca7cff02-f992-47a1-a703-ade4bd02634a" xmlns:ns3="9552dbef-7a6a-4b43-9b20-c56e2880b8c9" targetNamespace="http://schemas.microsoft.com/office/2006/metadata/properties" ma:root="true" ma:fieldsID="d423fbab5da01a632d71b2dd205f6e7f" ns1:_="" ns2:_="" ns3:_="">
    <xsd:import namespace="http://schemas.microsoft.com/sharepoint/v3"/>
    <xsd:import namespace="ca7cff02-f992-47a1-a703-ade4bd02634a"/>
    <xsd:import namespace="9552dbef-7a6a-4b43-9b20-c56e2880b8c9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cff02-f992-47a1-a703-ade4bd0263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9677b16-c5f4-496b-b09b-a25880eeb7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2dbef-7a6a-4b43-9b20-c56e2880b8c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7374b399-ab63-44db-9bdf-2ccad3a5de9b}" ma:internalName="TaxCatchAll" ma:showField="CatchAllData" ma:web="9552dbef-7a6a-4b43-9b20-c56e2880b8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049BFB-4478-4352-B5E3-49FD730BE2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a7cff02-f992-47a1-a703-ade4bd02634a"/>
    <ds:schemaRef ds:uri="9552dbef-7a6a-4b43-9b20-c56e2880b8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835D05-8BA4-421D-B4B2-94F0B506A7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\\Ccsstaff1\software\office97\Template\Designs\CONTPORT.POT</Template>
  <TotalTime>13314</TotalTime>
  <Words>1533</Words>
  <Application>Microsoft Office PowerPoint</Application>
  <PresentationFormat>On-screen Show (4:3)</PresentationFormat>
  <Paragraphs>147</Paragraphs>
  <Slides>25</Slides>
  <Notes>4</Notes>
  <HiddenSlides>0</HiddenSlides>
  <MMClips>26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Narrow</vt:lpstr>
      <vt:lpstr>Calibri</vt:lpstr>
      <vt:lpstr>Tahoma</vt:lpstr>
      <vt:lpstr>Verdana</vt:lpstr>
      <vt:lpstr>Wingdings</vt:lpstr>
      <vt:lpstr>Contport</vt:lpstr>
      <vt:lpstr>PowerPoint Presentation</vt:lpstr>
      <vt:lpstr>Objectives</vt:lpstr>
      <vt:lpstr>Primary Partitioning</vt:lpstr>
      <vt:lpstr>Volumes vs Partitions</vt:lpstr>
      <vt:lpstr>Volumes vs Partitions</vt:lpstr>
      <vt:lpstr>Physical and Logical Drives</vt:lpstr>
      <vt:lpstr>Extended Partitioning</vt:lpstr>
      <vt:lpstr>What is a File System?</vt:lpstr>
      <vt:lpstr>File Allocation Table</vt:lpstr>
      <vt:lpstr>File System</vt:lpstr>
      <vt:lpstr>Master Boot Record (MBR)</vt:lpstr>
      <vt:lpstr>Master Boot Record (MBR) –cont.</vt:lpstr>
      <vt:lpstr>Disk Structure</vt:lpstr>
      <vt:lpstr>Master Boot Record (MBR) – cont.</vt:lpstr>
      <vt:lpstr>Master Boot Record (MBR) – cont.</vt:lpstr>
      <vt:lpstr>Master Boot Record (MBR) – cont.</vt:lpstr>
      <vt:lpstr>Master Boot Record (MBR) – cont.</vt:lpstr>
      <vt:lpstr>Partition Table</vt:lpstr>
      <vt:lpstr>Boot Sectors of a partitioned hard disk drive</vt:lpstr>
      <vt:lpstr>Limitations of MBR Partitioning</vt:lpstr>
      <vt:lpstr>GUID Partition Table</vt:lpstr>
      <vt:lpstr>GUID Partition Table</vt:lpstr>
      <vt:lpstr>GUID Partition Table</vt:lpstr>
      <vt:lpstr>MBR VS GPT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template</dc:title>
  <dc:creator>School of ICT</dc:creator>
  <cp:lastModifiedBy>Theresa Chua</cp:lastModifiedBy>
  <cp:revision>775</cp:revision>
  <cp:lastPrinted>2000-08-04T01:42:18Z</cp:lastPrinted>
  <dcterms:created xsi:type="dcterms:W3CDTF">1995-05-28T16:29:18Z</dcterms:created>
  <dcterms:modified xsi:type="dcterms:W3CDTF">2025-12-16T12:58:04Z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f81056-721b-4b22-8334-0449c6cc893e_Enabled">
    <vt:lpwstr>True</vt:lpwstr>
  </property>
  <property fmtid="{D5CDD505-2E9C-101B-9397-08002B2CF9AE}" pid="3" name="MSIP_Label_84f81056-721b-4b22-8334-0449c6cc893e_SiteId">
    <vt:lpwstr>cba9e115-3016-4462-a1ab-a565cba0cdf1</vt:lpwstr>
  </property>
  <property fmtid="{D5CDD505-2E9C-101B-9397-08002B2CF9AE}" pid="4" name="MSIP_Label_84f81056-721b-4b22-8334-0449c6cc893e_Owner">
    <vt:lpwstr>ohj2@np.edu.sg</vt:lpwstr>
  </property>
  <property fmtid="{D5CDD505-2E9C-101B-9397-08002B2CF9AE}" pid="5" name="MSIP_Label_84f81056-721b-4b22-8334-0449c6cc893e_SetDate">
    <vt:lpwstr>2020-11-03T06:44:43.4198526Z</vt:lpwstr>
  </property>
  <property fmtid="{D5CDD505-2E9C-101B-9397-08002B2CF9AE}" pid="6" name="MSIP_Label_84f81056-721b-4b22-8334-0449c6cc893e_Name">
    <vt:lpwstr>Official (Closed)</vt:lpwstr>
  </property>
  <property fmtid="{D5CDD505-2E9C-101B-9397-08002B2CF9AE}" pid="7" name="MSIP_Label_84f81056-721b-4b22-8334-0449c6cc893e_Application">
    <vt:lpwstr>Microsoft Azure Information Protection</vt:lpwstr>
  </property>
  <property fmtid="{D5CDD505-2E9C-101B-9397-08002B2CF9AE}" pid="8" name="MSIP_Label_84f81056-721b-4b22-8334-0449c6cc893e_ActionId">
    <vt:lpwstr>0f8bba61-80f4-4c37-b9b4-6373b31fff88</vt:lpwstr>
  </property>
  <property fmtid="{D5CDD505-2E9C-101B-9397-08002B2CF9AE}" pid="9" name="MSIP_Label_84f81056-721b-4b22-8334-0449c6cc893e_Extended_MSFT_Method">
    <vt:lpwstr>Automatic</vt:lpwstr>
  </property>
  <property fmtid="{D5CDD505-2E9C-101B-9397-08002B2CF9AE}" pid="10" name="MSIP_Label_30286cb9-b49f-4646-87a5-340028348160_Enabled">
    <vt:lpwstr>true</vt:lpwstr>
  </property>
  <property fmtid="{D5CDD505-2E9C-101B-9397-08002B2CF9AE}" pid="11" name="MSIP_Label_30286cb9-b49f-4646-87a5-340028348160_SetDate">
    <vt:lpwstr>2023-11-17T07:23:18Z</vt:lpwstr>
  </property>
  <property fmtid="{D5CDD505-2E9C-101B-9397-08002B2CF9AE}" pid="12" name="MSIP_Label_30286cb9-b49f-4646-87a5-340028348160_Method">
    <vt:lpwstr>Standard</vt:lpwstr>
  </property>
  <property fmtid="{D5CDD505-2E9C-101B-9397-08002B2CF9AE}" pid="13" name="MSIP_Label_30286cb9-b49f-4646-87a5-340028348160_Name">
    <vt:lpwstr>30286cb9-b49f-4646-87a5-340028348160</vt:lpwstr>
  </property>
  <property fmtid="{D5CDD505-2E9C-101B-9397-08002B2CF9AE}" pid="14" name="MSIP_Label_30286cb9-b49f-4646-87a5-340028348160_SiteId">
    <vt:lpwstr>cba9e115-3016-4462-a1ab-a565cba0cdf1</vt:lpwstr>
  </property>
  <property fmtid="{D5CDD505-2E9C-101B-9397-08002B2CF9AE}" pid="15" name="MSIP_Label_30286cb9-b49f-4646-87a5-340028348160_ActionId">
    <vt:lpwstr>f7c0ee22-b0ec-4b0b-820e-ed0a57502c7b</vt:lpwstr>
  </property>
  <property fmtid="{D5CDD505-2E9C-101B-9397-08002B2CF9AE}" pid="16" name="MSIP_Label_30286cb9-b49f-4646-87a5-340028348160_ContentBits">
    <vt:lpwstr>1</vt:lpwstr>
  </property>
</Properties>
</file>